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5" r:id="rId18"/>
    <p:sldId id="287" r:id="rId19"/>
    <p:sldId id="294" r:id="rId20"/>
    <p:sldId id="272" r:id="rId21"/>
    <p:sldId id="273" r:id="rId22"/>
    <p:sldId id="274" r:id="rId23"/>
    <p:sldId id="275" r:id="rId24"/>
    <p:sldId id="276" r:id="rId25"/>
    <p:sldId id="277" r:id="rId26"/>
    <p:sldId id="278" r:id="rId27"/>
    <p:sldId id="290" r:id="rId28"/>
    <p:sldId id="279" r:id="rId29"/>
    <p:sldId id="280" r:id="rId30"/>
    <p:sldId id="292" r:id="rId31"/>
    <p:sldId id="282" r:id="rId32"/>
    <p:sldId id="283" r:id="rId33"/>
    <p:sldId id="284" r:id="rId3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7D9"/>
          </a:solidFill>
        </a:fill>
      </a:tcStyle>
    </a:wholeTbl>
    <a:band2H>
      <a:tcTxStyle/>
      <a:tcStyle>
        <a:tcBdr/>
        <a:fill>
          <a:solidFill>
            <a:srgbClr val="E9EC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Ref idx="major">
          <a:srgbClr val="444444"/>
        </a:fontRef>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25400" cap="flat">
              <a:solidFill>
                <a:srgbClr val="C4C6C6"/>
              </a:solidFill>
              <a:prstDash val="solid"/>
              <a:miter lim="400000"/>
            </a:ln>
          </a:insideV>
        </a:tcBdr>
        <a:fill>
          <a:solidFill>
            <a:srgbClr val="E8E9E8"/>
          </a:solidFill>
        </a:fill>
      </a:tcStyle>
    </a:firstCol>
    <a:lastRow>
      <a:tcTxStyle b="off" i="off">
        <a:fontRef idx="major">
          <a:srgbClr val="444444"/>
        </a:fontRef>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aj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325E6A"/>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7D9"/>
          </a:solidFill>
        </a:fill>
      </a:tcStyle>
    </a:wholeTbl>
    <a:band2H>
      <a:tcTxStyle/>
      <a:tcStyle>
        <a:tcBdr/>
        <a:fill>
          <a:solidFill>
            <a:srgbClr val="E9EC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DED8"/>
          </a:solidFill>
        </a:fill>
      </a:tcStyle>
    </a:wholeTbl>
    <a:band2H>
      <a:tcTxStyle/>
      <a:tcStyle>
        <a:tcBdr/>
        <a:fill>
          <a:solidFill>
            <a:srgbClr val="F2EF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2D6"/>
          </a:solidFill>
        </a:fill>
      </a:tcStyle>
    </a:wholeTbl>
    <a:band2H>
      <a:tcTxStyle/>
      <a:tcStyle>
        <a:tcBdr/>
        <a:fill>
          <a:solidFill>
            <a:srgbClr val="E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7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04794"/>
          <c:y val="0.27296799999999999"/>
          <c:w val="0.86703399999999997"/>
          <c:h val="0.62316199999999999"/>
        </c:manualLayout>
      </c:layout>
      <c:lineChart>
        <c:grouping val="standard"/>
        <c:varyColors val="0"/>
        <c:ser>
          <c:idx val="0"/>
          <c:order val="0"/>
          <c:tx>
            <c:strRef>
              <c:f>Sheet1!$A$2</c:f>
              <c:strCache>
                <c:ptCount val="1"/>
                <c:pt idx="0">
                  <c:v>Revenue</c:v>
                </c:pt>
              </c:strCache>
            </c:strRef>
          </c:tx>
          <c:spPr>
            <a:ln w="76200" cap="flat">
              <a:solidFill>
                <a:srgbClr val="325E6A"/>
              </a:solidFill>
              <a:prstDash val="solid"/>
              <a:miter lim="400000"/>
            </a:ln>
            <a:effectLst>
              <a:outerShdw blurRad="50800" dist="25400" dir="5400000" algn="tl">
                <a:srgbClr val="000000">
                  <a:alpha val="50000"/>
                </a:srgbClr>
              </a:outerShdw>
            </a:effectLst>
          </c:spPr>
          <c:marker>
            <c:symbol val="circle"/>
            <c:size val="15"/>
            <c:spPr>
              <a:solidFill>
                <a:srgbClr val="FFFFFF"/>
              </a:solidFill>
              <a:ln w="76200" cap="flat">
                <a:solidFill>
                  <a:srgbClr val="325E6A"/>
                </a:solidFill>
                <a:prstDash val="solid"/>
                <a:miter lim="400000"/>
              </a:ln>
              <a:effectLst/>
            </c:spPr>
          </c:marker>
          <c:dLbls>
            <c:numFmt formatCode="0" sourceLinked="0"/>
            <c:spPr>
              <a:noFill/>
              <a:ln>
                <a:noFill/>
              </a:ln>
              <a:effectLst/>
            </c:spPr>
            <c:txPr>
              <a:bodyPr/>
              <a:lstStyle/>
              <a:p>
                <a:pPr>
                  <a:defRPr sz="900" b="0" i="0" u="none" strike="noStrike">
                    <a:solidFill>
                      <a:srgbClr val="000000"/>
                    </a:solidFill>
                    <a:latin typeface="Helvetica Neue"/>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2018</c:v>
                </c:pt>
                <c:pt idx="1">
                  <c:v>2019</c:v>
                </c:pt>
                <c:pt idx="2">
                  <c:v>2020</c:v>
                </c:pt>
                <c:pt idx="3">
                  <c:v>2021</c:v>
                </c:pt>
                <c:pt idx="4">
                  <c:v>2022</c:v>
                </c:pt>
              </c:strCache>
            </c:strRef>
          </c:cat>
          <c:val>
            <c:numRef>
              <c:f>Sheet1!$B$2:$F$2</c:f>
              <c:numCache>
                <c:formatCode>General</c:formatCode>
                <c:ptCount val="5"/>
                <c:pt idx="0">
                  <c:v>200000</c:v>
                </c:pt>
                <c:pt idx="1">
                  <c:v>300000</c:v>
                </c:pt>
                <c:pt idx="2">
                  <c:v>400000</c:v>
                </c:pt>
                <c:pt idx="3">
                  <c:v>500000</c:v>
                </c:pt>
                <c:pt idx="4">
                  <c:v>600000</c:v>
                </c:pt>
              </c:numCache>
            </c:numRef>
          </c:val>
          <c:smooth val="0"/>
          <c:extLst>
            <c:ext xmlns:c16="http://schemas.microsoft.com/office/drawing/2014/chart" uri="{C3380CC4-5D6E-409C-BE32-E72D297353CC}">
              <c16:uniqueId val="{00000000-B24E-4210-AA2E-3891278EB6B1}"/>
            </c:ext>
          </c:extLst>
        </c:ser>
        <c:ser>
          <c:idx val="1"/>
          <c:order val="1"/>
          <c:tx>
            <c:strRef>
              <c:f>Sheet1!$A$3</c:f>
              <c:strCache>
                <c:ptCount val="1"/>
                <c:pt idx="0">
                  <c:v>Cost of sales</c:v>
                </c:pt>
              </c:strCache>
            </c:strRef>
          </c:tx>
          <c:spPr>
            <a:ln w="76200" cap="flat">
              <a:solidFill>
                <a:srgbClr val="A39C86"/>
              </a:solidFill>
              <a:prstDash val="solid"/>
              <a:miter lim="400000"/>
            </a:ln>
            <a:effectLst>
              <a:outerShdw blurRad="50800" dist="25400" dir="5400000" algn="tl">
                <a:srgbClr val="000000">
                  <a:alpha val="50000"/>
                </a:srgbClr>
              </a:outerShdw>
            </a:effectLst>
          </c:spPr>
          <c:marker>
            <c:symbol val="circle"/>
            <c:size val="15"/>
            <c:spPr>
              <a:solidFill>
                <a:srgbClr val="FFFFFF"/>
              </a:solidFill>
              <a:ln w="76200" cap="flat">
                <a:solidFill>
                  <a:srgbClr val="A39C86"/>
                </a:solidFill>
                <a:prstDash val="solid"/>
                <a:miter lim="400000"/>
              </a:ln>
              <a:effectLst/>
            </c:spPr>
          </c:marker>
          <c:dLbls>
            <c:numFmt formatCode="0" sourceLinked="0"/>
            <c:spPr>
              <a:noFill/>
              <a:ln>
                <a:noFill/>
              </a:ln>
              <a:effectLst/>
            </c:spPr>
            <c:txPr>
              <a:bodyPr/>
              <a:lstStyle/>
              <a:p>
                <a:pPr>
                  <a:defRPr sz="900" b="0" i="0" u="none" strike="noStrike">
                    <a:solidFill>
                      <a:srgbClr val="000000"/>
                    </a:solidFill>
                    <a:latin typeface="Helvetica Neue"/>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2018</c:v>
                </c:pt>
                <c:pt idx="1">
                  <c:v>2019</c:v>
                </c:pt>
                <c:pt idx="2">
                  <c:v>2020</c:v>
                </c:pt>
                <c:pt idx="3">
                  <c:v>2021</c:v>
                </c:pt>
                <c:pt idx="4">
                  <c:v>2022</c:v>
                </c:pt>
              </c:strCache>
            </c:strRef>
          </c:cat>
          <c:val>
            <c:numRef>
              <c:f>Sheet1!$B$3:$F$3</c:f>
              <c:numCache>
                <c:formatCode>General</c:formatCode>
                <c:ptCount val="5"/>
                <c:pt idx="0">
                  <c:v>150000</c:v>
                </c:pt>
                <c:pt idx="1">
                  <c:v>240000</c:v>
                </c:pt>
                <c:pt idx="2">
                  <c:v>320000</c:v>
                </c:pt>
                <c:pt idx="3">
                  <c:v>400000</c:v>
                </c:pt>
                <c:pt idx="4">
                  <c:v>460000</c:v>
                </c:pt>
              </c:numCache>
            </c:numRef>
          </c:val>
          <c:smooth val="0"/>
          <c:extLst>
            <c:ext xmlns:c16="http://schemas.microsoft.com/office/drawing/2014/chart" uri="{C3380CC4-5D6E-409C-BE32-E72D297353CC}">
              <c16:uniqueId val="{00000001-B24E-4210-AA2E-3891278EB6B1}"/>
            </c:ext>
          </c:extLst>
        </c:ser>
        <c:ser>
          <c:idx val="2"/>
          <c:order val="2"/>
          <c:tx>
            <c:strRef>
              <c:f>Sheet1!$A$4</c:f>
              <c:strCache>
                <c:ptCount val="1"/>
                <c:pt idx="0">
                  <c:v>Profit</c:v>
                </c:pt>
              </c:strCache>
            </c:strRef>
          </c:tx>
          <c:spPr>
            <a:ln w="76200" cap="flat">
              <a:solidFill>
                <a:srgbClr val="AD584E"/>
              </a:solidFill>
              <a:prstDash val="solid"/>
              <a:miter lim="400000"/>
            </a:ln>
            <a:effectLst>
              <a:outerShdw blurRad="50800" dist="25400" dir="5400000" algn="tl">
                <a:srgbClr val="000000">
                  <a:alpha val="50000"/>
                </a:srgbClr>
              </a:outerShdw>
            </a:effectLst>
          </c:spPr>
          <c:marker>
            <c:symbol val="circle"/>
            <c:size val="15"/>
            <c:spPr>
              <a:solidFill>
                <a:srgbClr val="FFFFFF"/>
              </a:solidFill>
              <a:ln w="76200" cap="flat">
                <a:solidFill>
                  <a:srgbClr val="AD584E"/>
                </a:solidFill>
                <a:prstDash val="solid"/>
                <a:miter lim="400000"/>
              </a:ln>
              <a:effectLst/>
            </c:spPr>
          </c:marker>
          <c:dLbls>
            <c:numFmt formatCode="0" sourceLinked="0"/>
            <c:spPr>
              <a:noFill/>
              <a:ln>
                <a:noFill/>
              </a:ln>
              <a:effectLst/>
            </c:spPr>
            <c:txPr>
              <a:bodyPr/>
              <a:lstStyle/>
              <a:p>
                <a:pPr>
                  <a:defRPr sz="900" b="0" i="0" u="none" strike="noStrike">
                    <a:solidFill>
                      <a:srgbClr val="000000"/>
                    </a:solidFill>
                    <a:latin typeface="Helvetica Neue"/>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2018</c:v>
                </c:pt>
                <c:pt idx="1">
                  <c:v>2019</c:v>
                </c:pt>
                <c:pt idx="2">
                  <c:v>2020</c:v>
                </c:pt>
                <c:pt idx="3">
                  <c:v>2021</c:v>
                </c:pt>
                <c:pt idx="4">
                  <c:v>2022</c:v>
                </c:pt>
              </c:strCache>
            </c:strRef>
          </c:cat>
          <c:val>
            <c:numRef>
              <c:f>Sheet1!$B$4:$F$4</c:f>
              <c:numCache>
                <c:formatCode>General</c:formatCode>
                <c:ptCount val="5"/>
                <c:pt idx="0">
                  <c:v>50000</c:v>
                </c:pt>
                <c:pt idx="1">
                  <c:v>60000</c:v>
                </c:pt>
                <c:pt idx="2">
                  <c:v>80000</c:v>
                </c:pt>
                <c:pt idx="3">
                  <c:v>100000</c:v>
                </c:pt>
                <c:pt idx="4">
                  <c:v>140000</c:v>
                </c:pt>
              </c:numCache>
            </c:numRef>
          </c:val>
          <c:smooth val="0"/>
          <c:extLst>
            <c:ext xmlns:c16="http://schemas.microsoft.com/office/drawing/2014/chart" uri="{C3380CC4-5D6E-409C-BE32-E72D297353CC}">
              <c16:uniqueId val="{00000002-B24E-4210-AA2E-3891278EB6B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8A8B89"/>
            </a:solidFill>
            <a:prstDash val="solid"/>
            <a:miter lim="400000"/>
          </a:ln>
        </c:spPr>
        <c:txPr>
          <a:bodyPr rot="0"/>
          <a:lstStyle/>
          <a:p>
            <a:pPr>
              <a:defRPr sz="19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A8B89"/>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1900" b="0" i="0" u="none" strike="noStrike">
                <a:solidFill>
                  <a:srgbClr val="000000"/>
                </a:solidFill>
                <a:latin typeface="Helvetica Neue"/>
              </a:defRPr>
            </a:pPr>
            <a:endParaRPr lang="en-US"/>
          </a:p>
        </c:txPr>
        <c:crossAx val="2094734552"/>
        <c:crosses val="autoZero"/>
        <c:crossBetween val="midCat"/>
        <c:majorUnit val="150000"/>
        <c:minorUnit val="75000"/>
      </c:valAx>
      <c:spPr>
        <a:noFill/>
        <a:ln w="12700" cap="flat">
          <a:noFill/>
          <a:miter lim="400000"/>
        </a:ln>
        <a:effectLst/>
      </c:spPr>
    </c:plotArea>
    <c:legend>
      <c:legendPos val="t"/>
      <c:layout>
        <c:manualLayout>
          <c:xMode val="edge"/>
          <c:yMode val="edge"/>
          <c:x val="3.9993599999999997E-2"/>
          <c:y val="0"/>
          <c:w val="0.94132700000000002"/>
          <c:h val="9.1796500000000003E-2"/>
        </c:manualLayout>
      </c:layout>
      <c:overlay val="1"/>
      <c:spPr>
        <a:noFill/>
        <a:ln w="12700" cap="flat">
          <a:noFill/>
          <a:miter lim="400000"/>
        </a:ln>
        <a:effectLst/>
      </c:spPr>
      <c:txPr>
        <a:bodyPr rot="0"/>
        <a:lstStyle/>
        <a:p>
          <a:pPr>
            <a:defRPr sz="2000" b="0" i="0" u="none" strike="noStrike">
              <a:solidFill>
                <a:srgbClr val="000000"/>
              </a:solidFill>
              <a:latin typeface="Helvetica Neue Light"/>
            </a:defRPr>
          </a:pPr>
          <a:endParaRPr lang="en-US"/>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2" name="Line"/>
          <p:cNvSpPr/>
          <p:nvPr/>
        </p:nvSpPr>
        <p:spPr>
          <a:xfrm>
            <a:off x="571497" y="4749801"/>
            <a:ext cx="11868100" cy="128"/>
          </a:xfrm>
          <a:prstGeom prst="line">
            <a:avLst/>
          </a:prstGeom>
          <a:ln w="12700">
            <a:solidFill>
              <a:srgbClr val="9A9A9A"/>
            </a:solidFill>
            <a:miter lim="400000"/>
          </a:ln>
        </p:spPr>
        <p:txBody>
          <a:bodyPr lIns="45718" tIns="45718" rIns="45718" bIns="45718"/>
          <a:lstStyle/>
          <a:p>
            <a:endParaRPr/>
          </a:p>
        </p:txBody>
      </p:sp>
      <p:sp>
        <p:nvSpPr>
          <p:cNvPr id="13" name="Title Text"/>
          <p:cNvSpPr txBox="1">
            <a:spLocks noGrp="1"/>
          </p:cNvSpPr>
          <p:nvPr>
            <p:ph type="title"/>
          </p:nvPr>
        </p:nvSpPr>
        <p:spPr>
          <a:xfrm>
            <a:off x="571500" y="1320800"/>
            <a:ext cx="11861800" cy="3175000"/>
          </a:xfrm>
          <a:prstGeom prst="rect">
            <a:avLst/>
          </a:prstGeom>
        </p:spPr>
        <p:txBody>
          <a:bodyPr/>
          <a:lstStyle/>
          <a:p>
            <a:r>
              <a:t>Title Text</a:t>
            </a:r>
          </a:p>
        </p:txBody>
      </p:sp>
      <p:sp>
        <p:nvSpPr>
          <p:cNvPr id="14" name="Body Level One…"/>
          <p:cNvSpPr txBox="1">
            <a:spLocks noGrp="1"/>
          </p:cNvSpPr>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1" name="Body Level One…"/>
          <p:cNvSpPr txBox="1">
            <a:spLocks noGrp="1"/>
          </p:cNvSpPr>
          <p:nvPr>
            <p:ph type="body" sz="quarter" idx="1"/>
          </p:nvPr>
        </p:nvSpPr>
        <p:spPr>
          <a:xfrm>
            <a:off x="1270000" y="6362700"/>
            <a:ext cx="10464800" cy="498422"/>
          </a:xfrm>
          <a:prstGeom prst="rect">
            <a:avLst/>
          </a:prstGeom>
        </p:spPr>
        <p:txBody>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vl2pPr marL="7874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2pPr>
            <a:lvl3pPr marL="12446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3pPr>
            <a:lvl4pPr marL="17018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4pPr>
            <a:lvl5pPr marL="21590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02" name="“Type a quote here.”"/>
          <p:cNvSpPr txBox="1">
            <a:spLocks noGrp="1"/>
          </p:cNvSpPr>
          <p:nvPr>
            <p:ph type="body" sz="quarter" idx="13"/>
          </p:nvPr>
        </p:nvSpPr>
        <p:spPr>
          <a:xfrm>
            <a:off x="1270000" y="4292600"/>
            <a:ext cx="10464800" cy="711200"/>
          </a:xfrm>
          <a:prstGeom prst="rect">
            <a:avLst/>
          </a:prstGeom>
        </p:spPr>
        <p:txBody>
          <a:bodyPr anchor="ctr"/>
          <a:lstStyle/>
          <a:p>
            <a:endParaRPr/>
          </a:p>
        </p:txBody>
      </p:sp>
      <p:sp>
        <p:nvSpPr>
          <p:cNvPr id="103"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0"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2" name="Line"/>
          <p:cNvSpPr/>
          <p:nvPr/>
        </p:nvSpPr>
        <p:spPr>
          <a:xfrm>
            <a:off x="7543796" y="7975599"/>
            <a:ext cx="8" cy="1422534"/>
          </a:xfrm>
          <a:prstGeom prst="line">
            <a:avLst/>
          </a:prstGeom>
          <a:ln w="12700">
            <a:solidFill>
              <a:srgbClr val="9A9A9A"/>
            </a:solidFill>
            <a:miter lim="400000"/>
          </a:ln>
        </p:spPr>
        <p:txBody>
          <a:bodyPr lIns="45718" tIns="45718" rIns="45718" bIns="45718"/>
          <a:lstStyle/>
          <a:p>
            <a:endParaRPr/>
          </a:p>
        </p:txBody>
      </p:sp>
      <p:sp>
        <p:nvSpPr>
          <p:cNvPr id="23" name="Image"/>
          <p:cNvSpPr>
            <a:spLocks noGrp="1"/>
          </p:cNvSpPr>
          <p:nvPr>
            <p:ph type="pic" idx="13"/>
          </p:nvPr>
        </p:nvSpPr>
        <p:spPr>
          <a:xfrm>
            <a:off x="0" y="0"/>
            <a:ext cx="13004800" cy="7594600"/>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409700" y="7785100"/>
            <a:ext cx="5791200" cy="1701800"/>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71500" y="3289300"/>
            <a:ext cx="11861800" cy="3175000"/>
          </a:xfrm>
          <a:prstGeom prst="rect">
            <a:avLst/>
          </a:prstGeom>
        </p:spPr>
        <p:txBody>
          <a:bodyPr anchor="ctr"/>
          <a:lstStyle/>
          <a:p>
            <a:r>
              <a:t>Title Text</a:t>
            </a:r>
          </a:p>
        </p:txBody>
      </p:sp>
      <p:sp>
        <p:nvSpPr>
          <p:cNvPr id="34"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1" name="Line"/>
          <p:cNvSpPr/>
          <p:nvPr/>
        </p:nvSpPr>
        <p:spPr>
          <a:xfrm>
            <a:off x="571499" y="4864098"/>
            <a:ext cx="5334479" cy="60"/>
          </a:xfrm>
          <a:prstGeom prst="line">
            <a:avLst/>
          </a:prstGeom>
          <a:ln w="12700">
            <a:solidFill>
              <a:srgbClr val="9A9A9A"/>
            </a:solidFill>
            <a:miter lim="400000"/>
          </a:ln>
        </p:spPr>
        <p:txBody>
          <a:bodyPr lIns="45718" tIns="45718" rIns="45718" bIns="45718"/>
          <a:lstStyle/>
          <a:p>
            <a:endParaRPr/>
          </a:p>
        </p:txBody>
      </p:sp>
      <p:sp>
        <p:nvSpPr>
          <p:cNvPr id="42"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571500" y="1435100"/>
            <a:ext cx="5334000" cy="3175000"/>
          </a:xfrm>
          <a:prstGeom prst="rect">
            <a:avLst/>
          </a:prstGeom>
        </p:spPr>
        <p:txBody>
          <a:bodyPr/>
          <a:lstStyle/>
          <a:p>
            <a:r>
              <a:t>Title Text</a:t>
            </a:r>
          </a:p>
        </p:txBody>
      </p:sp>
      <p:sp>
        <p:nvSpPr>
          <p:cNvPr id="44" name="Body Level One…"/>
          <p:cNvSpPr txBox="1">
            <a:spLocks noGrp="1"/>
          </p:cNvSpPr>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9" name="Line"/>
          <p:cNvSpPr/>
          <p:nvPr/>
        </p:nvSpPr>
        <p:spPr>
          <a:xfrm>
            <a:off x="571500" y="1968499"/>
            <a:ext cx="5073394" cy="135"/>
          </a:xfrm>
          <a:prstGeom prst="line">
            <a:avLst/>
          </a:prstGeom>
          <a:ln w="12700">
            <a:solidFill>
              <a:srgbClr val="9A9A9A"/>
            </a:solidFill>
            <a:miter lim="400000"/>
          </a:ln>
        </p:spPr>
        <p:txBody>
          <a:bodyPr lIns="45718" tIns="45718" rIns="45718" bIns="45718"/>
          <a:lstStyle/>
          <a:p>
            <a:endParaRPr/>
          </a:p>
        </p:txBody>
      </p:sp>
      <p:sp>
        <p:nvSpPr>
          <p:cNvPr id="70" name="Image"/>
          <p:cNvSpPr>
            <a:spLocks noGrp="1"/>
          </p:cNvSpPr>
          <p:nvPr>
            <p:ph type="pic" idx="13"/>
          </p:nvPr>
        </p:nvSpPr>
        <p:spPr>
          <a:xfrm>
            <a:off x="6502400" y="0"/>
            <a:ext cx="6502400" cy="9753600"/>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72" name="Body Level One…"/>
          <p:cNvSpPr txBox="1">
            <a:spLocks noGrp="1"/>
          </p:cNvSpPr>
          <p:nvPr>
            <p:ph type="body" sz="half" idx="1"/>
          </p:nvPr>
        </p:nvSpPr>
        <p:spPr>
          <a:xfrm>
            <a:off x="571500" y="2222500"/>
            <a:ext cx="5080000" cy="6667500"/>
          </a:xfrm>
          <a:prstGeom prst="rect">
            <a:avLst/>
          </a:prstGeom>
        </p:spPr>
        <p:txBody>
          <a:bodyPr/>
          <a:lstStyle>
            <a:lvl1pPr marL="330200" indent="-330200">
              <a:spcBef>
                <a:spcPts val="3000"/>
              </a:spcBef>
              <a:defRPr sz="2600">
                <a:latin typeface="+mj-lt"/>
                <a:ea typeface="+mj-ea"/>
                <a:cs typeface="+mj-cs"/>
                <a:sym typeface="Helvetica Neue"/>
              </a:defRPr>
            </a:lvl1pPr>
            <a:lvl2pPr marL="660400" indent="-330200">
              <a:spcBef>
                <a:spcPts val="3000"/>
              </a:spcBef>
              <a:defRPr sz="2600">
                <a:latin typeface="+mj-lt"/>
                <a:ea typeface="+mj-ea"/>
                <a:cs typeface="+mj-cs"/>
                <a:sym typeface="Helvetica Neue"/>
              </a:defRPr>
            </a:lvl2pPr>
            <a:lvl3pPr marL="990600" indent="-330200">
              <a:spcBef>
                <a:spcPts val="3000"/>
              </a:spcBef>
              <a:defRPr sz="2600">
                <a:latin typeface="+mj-lt"/>
                <a:ea typeface="+mj-ea"/>
                <a:cs typeface="+mj-cs"/>
                <a:sym typeface="Helvetica Neue"/>
              </a:defRPr>
            </a:lvl3pPr>
            <a:lvl4pPr marL="1320800" indent="-330200">
              <a:spcBef>
                <a:spcPts val="3000"/>
              </a:spcBef>
              <a:defRPr sz="2600">
                <a:latin typeface="+mj-lt"/>
                <a:ea typeface="+mj-ea"/>
                <a:cs typeface="+mj-cs"/>
                <a:sym typeface="Helvetica Neue"/>
              </a:defRPr>
            </a:lvl4pPr>
            <a:lvl5pPr marL="1651000" indent="-330200">
              <a:spcBef>
                <a:spcPts val="3000"/>
              </a:spcBef>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510743" y="9199778"/>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889000" y="889000"/>
            <a:ext cx="1121410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8" name="Line"/>
          <p:cNvSpPr/>
          <p:nvPr/>
        </p:nvSpPr>
        <p:spPr>
          <a:xfrm flipH="1">
            <a:off x="9055096" y="507998"/>
            <a:ext cx="129" cy="7975636"/>
          </a:xfrm>
          <a:prstGeom prst="line">
            <a:avLst/>
          </a:prstGeom>
          <a:ln w="12700">
            <a:solidFill>
              <a:srgbClr val="9A9A9A"/>
            </a:solidFill>
            <a:miter lim="400000"/>
          </a:ln>
        </p:spPr>
        <p:txBody>
          <a:bodyPr lIns="45718" tIns="45718" rIns="45718" bIns="45718"/>
          <a:lstStyle/>
          <a:p>
            <a:endParaRPr/>
          </a:p>
        </p:txBody>
      </p:sp>
      <p:sp>
        <p:nvSpPr>
          <p:cNvPr id="89" name="Line"/>
          <p:cNvSpPr/>
          <p:nvPr/>
        </p:nvSpPr>
        <p:spPr>
          <a:xfrm>
            <a:off x="9055096" y="4464049"/>
            <a:ext cx="3448504" cy="61"/>
          </a:xfrm>
          <a:prstGeom prst="line">
            <a:avLst/>
          </a:prstGeom>
          <a:ln w="12700">
            <a:solidFill>
              <a:srgbClr val="9A9A9A"/>
            </a:solidFill>
            <a:miter lim="400000"/>
          </a:ln>
        </p:spPr>
        <p:txBody>
          <a:bodyPr lIns="45718" tIns="45718" rIns="45718" bIns="45718"/>
          <a:lstStyle/>
          <a:p>
            <a:endParaRPr/>
          </a:p>
        </p:txBody>
      </p:sp>
      <p:sp>
        <p:nvSpPr>
          <p:cNvPr id="90" name="Image"/>
          <p:cNvSpPr>
            <a:spLocks noGrp="1"/>
          </p:cNvSpPr>
          <p:nvPr>
            <p:ph type="pic" sz="quarter" idx="13"/>
          </p:nvPr>
        </p:nvSpPr>
        <p:spPr>
          <a:xfrm>
            <a:off x="9220200" y="4622800"/>
            <a:ext cx="3276600" cy="3860800"/>
          </a:xfrm>
          <a:prstGeom prst="rect">
            <a:avLst/>
          </a:prstGeom>
        </p:spPr>
        <p:txBody>
          <a:bodyPr lIns="91439" tIns="45719" rIns="91439" bIns="45719">
            <a:noAutofit/>
          </a:bodyPr>
          <a:lstStyle/>
          <a:p>
            <a:endParaRPr/>
          </a:p>
        </p:txBody>
      </p:sp>
      <p:sp>
        <p:nvSpPr>
          <p:cNvPr id="91" name="Image"/>
          <p:cNvSpPr>
            <a:spLocks noGrp="1"/>
          </p:cNvSpPr>
          <p:nvPr>
            <p:ph type="pic" sz="quarter" idx="14"/>
          </p:nvPr>
        </p:nvSpPr>
        <p:spPr>
          <a:xfrm>
            <a:off x="9220200" y="508000"/>
            <a:ext cx="3276600" cy="3797300"/>
          </a:xfrm>
          <a:prstGeom prst="rect">
            <a:avLst/>
          </a:prstGeom>
        </p:spPr>
        <p:txBody>
          <a:bodyPr lIns="91439" tIns="45719" rIns="91439" bIns="45719">
            <a:noAutofit/>
          </a:bodyPr>
          <a:lstStyle/>
          <a:p>
            <a:endParaRPr/>
          </a:p>
        </p:txBody>
      </p:sp>
      <p:sp>
        <p:nvSpPr>
          <p:cNvPr id="92" name="Image"/>
          <p:cNvSpPr>
            <a:spLocks noGrp="1"/>
          </p:cNvSpPr>
          <p:nvPr>
            <p:ph type="pic" idx="15"/>
          </p:nvPr>
        </p:nvSpPr>
        <p:spPr>
          <a:xfrm>
            <a:off x="520700" y="508000"/>
            <a:ext cx="8369300" cy="7975600"/>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mj-lt"/>
                <a:ea typeface="+mj-ea"/>
                <a:cs typeface="+mj-cs"/>
                <a:sym typeface="Helvetica Neue"/>
              </a:defRPr>
            </a:lvl1pPr>
            <a:lvl2pPr marL="0" indent="0">
              <a:spcBef>
                <a:spcPts val="0"/>
              </a:spcBef>
              <a:buSzTx/>
              <a:buFontTx/>
              <a:buNone/>
              <a:defRPr sz="2600">
                <a:latin typeface="+mj-lt"/>
                <a:ea typeface="+mj-ea"/>
                <a:cs typeface="+mj-cs"/>
                <a:sym typeface="Helvetica Neue"/>
              </a:defRPr>
            </a:lvl2pPr>
            <a:lvl3pPr marL="0" indent="0">
              <a:spcBef>
                <a:spcPts val="0"/>
              </a:spcBef>
              <a:buSzTx/>
              <a:buFontTx/>
              <a:buNone/>
              <a:defRPr sz="2600">
                <a:latin typeface="+mj-lt"/>
                <a:ea typeface="+mj-ea"/>
                <a:cs typeface="+mj-cs"/>
                <a:sym typeface="Helvetica Neue"/>
              </a:defRPr>
            </a:lvl3pPr>
            <a:lvl4pPr marL="0" indent="0">
              <a:spcBef>
                <a:spcPts val="0"/>
              </a:spcBef>
              <a:buSzTx/>
              <a:buFontTx/>
              <a:buNone/>
              <a:defRPr sz="2600">
                <a:latin typeface="+mj-lt"/>
                <a:ea typeface="+mj-ea"/>
                <a:cs typeface="+mj-cs"/>
                <a:sym typeface="Helvetica Neue"/>
              </a:defRPr>
            </a:lvl4pPr>
            <a:lvl5pPr marL="0" indent="0">
              <a:spcBef>
                <a:spcPts val="0"/>
              </a:spcBef>
              <a:buSzTx/>
              <a:buFontTx/>
              <a:buNone/>
              <a:defRPr sz="2600">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12268203" y="9199778"/>
            <a:ext cx="312015" cy="299822"/>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571499" y="1968499"/>
            <a:ext cx="11868108" cy="130"/>
          </a:xfrm>
          <a:prstGeom prst="line">
            <a:avLst/>
          </a:prstGeom>
          <a:ln w="12700">
            <a:solidFill>
              <a:srgbClr val="9A9A9A"/>
            </a:solidFill>
            <a:miter lim="400000"/>
          </a:ln>
        </p:spPr>
        <p:txBody>
          <a:bodyPr lIns="45718" tIns="45718" rIns="45718" bIns="45718"/>
          <a:lstStyle/>
          <a:p>
            <a:endParaRPr/>
          </a:p>
        </p:txBody>
      </p:sp>
      <p:sp>
        <p:nvSpPr>
          <p:cNvPr id="3"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Title Text</a:t>
            </a:r>
          </a:p>
        </p:txBody>
      </p:sp>
      <p:sp>
        <p:nvSpPr>
          <p:cNvPr id="4" name="Body Level One…"/>
          <p:cNvSpPr txBox="1">
            <a:spLocks noGrp="1"/>
          </p:cNvSpPr>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268203" y="9199778"/>
            <a:ext cx="312015" cy="299822"/>
          </a:xfrm>
          <a:prstGeom prst="rect">
            <a:avLst/>
          </a:prstGeom>
          <a:ln w="12700">
            <a:miter lim="400000"/>
          </a:ln>
        </p:spPr>
        <p:txBody>
          <a:bodyPr wrap="none" lIns="50800" tIns="50800" rIns="50800" bIns="50800" anchor="b">
            <a:spAutoFit/>
          </a:bodyPr>
          <a:lstStyle>
            <a:lvl1pPr algn="r">
              <a:defRPr sz="1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Helvetica Neue Light"/>
          <a:ea typeface="Helvetica Neue Light"/>
          <a:cs typeface="Helvetica Neue Light"/>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ln>
            <a:noFill/>
          </a:ln>
          <a:solidFill>
            <a:srgbClr val="747474"/>
          </a:solidFill>
          <a:uFillTx/>
          <a:latin typeface="Helvetica Neue Light"/>
          <a:ea typeface="Helvetica Neue Light"/>
          <a:cs typeface="Helvetica Neue Light"/>
          <a:sym typeface="Helvetica Neue Light"/>
        </a:defRPr>
      </a:lvl9pPr>
    </p:bodyStyle>
    <p:otherStyle>
      <a:lvl1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1pPr>
      <a:lvl2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2pPr>
      <a:lvl3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3pPr>
      <a:lvl4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4pPr>
      <a:lvl5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5pPr>
      <a:lvl6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6pPr>
      <a:lvl7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7pPr>
      <a:lvl8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8pPr>
      <a:lvl9pPr marL="0" marR="0" indent="0" algn="r" defTabSz="5842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imajames@icloud.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tif"/><Relationship Id="rId3" Type="http://schemas.openxmlformats.org/officeDocument/2006/relationships/image" Target="../media/image12.tif"/><Relationship Id="rId7" Type="http://schemas.openxmlformats.org/officeDocument/2006/relationships/image" Target="../media/image16.tif"/><Relationship Id="rId2" Type="http://schemas.openxmlformats.org/officeDocument/2006/relationships/image" Target="../media/image11.tif"/><Relationship Id="rId1" Type="http://schemas.openxmlformats.org/officeDocument/2006/relationships/slideLayout" Target="../slideLayouts/slideLayout5.xml"/><Relationship Id="rId6" Type="http://schemas.openxmlformats.org/officeDocument/2006/relationships/image" Target="../media/image15.tif"/><Relationship Id="rId11" Type="http://schemas.openxmlformats.org/officeDocument/2006/relationships/image" Target="../media/image20.tif"/><Relationship Id="rId5" Type="http://schemas.openxmlformats.org/officeDocument/2006/relationships/image" Target="../media/image14.tif"/><Relationship Id="rId10" Type="http://schemas.openxmlformats.org/officeDocument/2006/relationships/image" Target="../media/image19.tif"/><Relationship Id="rId4" Type="http://schemas.openxmlformats.org/officeDocument/2006/relationships/image" Target="../media/image13.tif"/><Relationship Id="rId9" Type="http://schemas.openxmlformats.org/officeDocument/2006/relationships/image" Target="../media/image18.tif"/></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instagram.com/accounts/login/?next=/wablive/followers/&amp;source=followed_by_list" TargetMode="External"/><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41.jpe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mailto:omnivic@gmail.com" TargetMode="External"/><Relationship Id="rId2" Type="http://schemas.openxmlformats.org/officeDocument/2006/relationships/hyperlink" Target="mailto:jimajames@icloud.com" TargetMode="External"/><Relationship Id="rId1" Type="http://schemas.openxmlformats.org/officeDocument/2006/relationships/slideLayout" Target="../slideLayouts/slideLayout6.xml"/><Relationship Id="rId6" Type="http://schemas.openxmlformats.org/officeDocument/2006/relationships/hyperlink" Target="http://china.com" TargetMode="External"/><Relationship Id="rId5" Type="http://schemas.openxmlformats.org/officeDocument/2006/relationships/hyperlink" Target="mailto:michael_christiansen@wab.edu" TargetMode="External"/><Relationship Id="rId4" Type="http://schemas.openxmlformats.org/officeDocument/2006/relationships/hyperlink" Target="mailto:rob@thaxra.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mailto:jimajames@icloud.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WAB Tiger Commerce"/>
          <p:cNvSpPr txBox="1">
            <a:spLocks noGrp="1"/>
          </p:cNvSpPr>
          <p:nvPr>
            <p:ph type="ctrTitle"/>
          </p:nvPr>
        </p:nvSpPr>
        <p:spPr>
          <a:prstGeom prst="rect">
            <a:avLst/>
          </a:prstGeom>
        </p:spPr>
        <p:txBody>
          <a:bodyPr/>
          <a:lstStyle/>
          <a:p>
            <a:r>
              <a:t> WAB Tiger Commerce </a:t>
            </a:r>
          </a:p>
        </p:txBody>
      </p:sp>
      <p:sp>
        <p:nvSpPr>
          <p:cNvPr id="128" name="WAB DAD|Link Project 2018/19"/>
          <p:cNvSpPr txBox="1">
            <a:spLocks noGrp="1"/>
          </p:cNvSpPr>
          <p:nvPr>
            <p:ph type="subTitle" sz="quarter" idx="1"/>
          </p:nvPr>
        </p:nvSpPr>
        <p:spPr>
          <a:xfrm>
            <a:off x="2382003" y="5003929"/>
            <a:ext cx="11861804" cy="1016003"/>
          </a:xfrm>
          <a:prstGeom prst="rect">
            <a:avLst/>
          </a:prstGeom>
        </p:spPr>
        <p:txBody>
          <a:bodyPr/>
          <a:lstStyle/>
          <a:p>
            <a:r>
              <a:t>WAB DAD| Parent Link Project 2018/19</a:t>
            </a:r>
          </a:p>
        </p:txBody>
      </p:sp>
      <p:pic>
        <p:nvPicPr>
          <p:cNvPr id="129" name="Screen Shot 2018-08-24 at 17.12.54.png" descr="Screen Shot 2018-08-24 at 17.12.54.png"/>
          <p:cNvPicPr>
            <a:picLocks noChangeAspect="1"/>
          </p:cNvPicPr>
          <p:nvPr/>
        </p:nvPicPr>
        <p:blipFill>
          <a:blip r:embed="rId2">
            <a:extLst/>
          </a:blip>
          <a:stretch>
            <a:fillRect/>
          </a:stretch>
        </p:blipFill>
        <p:spPr>
          <a:xfrm>
            <a:off x="705604" y="685798"/>
            <a:ext cx="7150105" cy="1270004"/>
          </a:xfrm>
          <a:prstGeom prst="rect">
            <a:avLst/>
          </a:prstGeom>
          <a:ln w="12700">
            <a:miter lim="400000"/>
          </a:ln>
        </p:spPr>
      </p:pic>
      <p:sp>
        <p:nvSpPr>
          <p:cNvPr id="130" name="Jim James…"/>
          <p:cNvSpPr txBox="1"/>
          <p:nvPr/>
        </p:nvSpPr>
        <p:spPr>
          <a:xfrm>
            <a:off x="829336" y="7244343"/>
            <a:ext cx="3101645"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400">
                <a:latin typeface="Helvetica Neue Light"/>
                <a:ea typeface="Helvetica Neue Light"/>
                <a:cs typeface="Helvetica Neue Light"/>
                <a:sym typeface="Helvetica Neue Light"/>
              </a:defRPr>
            </a:pPr>
            <a:r>
              <a:t>Jim James</a:t>
            </a:r>
          </a:p>
          <a:p>
            <a:pPr algn="l">
              <a:defRPr sz="2400" u="sng">
                <a:solidFill>
                  <a:srgbClr val="0000FF"/>
                </a:solidFill>
                <a:uFill>
                  <a:solidFill>
                    <a:srgbClr val="0000FF"/>
                  </a:solidFill>
                </a:uFill>
                <a:latin typeface="Helvetica Neue Light"/>
                <a:ea typeface="Helvetica Neue Light"/>
                <a:cs typeface="Helvetica Neue Light"/>
                <a:sym typeface="Helvetica Neue Light"/>
              </a:defRPr>
            </a:pPr>
            <a:r>
              <a:rPr>
                <a:hlinkClick r:id="rId3"/>
              </a:rPr>
              <a:t>jimajames@icloud.com</a:t>
            </a:r>
          </a:p>
        </p:txBody>
      </p:sp>
      <p:sp>
        <p:nvSpPr>
          <p:cNvPr id="131" name="Issue: 28.08.2018"/>
          <p:cNvSpPr txBox="1"/>
          <p:nvPr/>
        </p:nvSpPr>
        <p:spPr>
          <a:xfrm>
            <a:off x="831142" y="8274715"/>
            <a:ext cx="2424939" cy="39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latin typeface="Helvetica Neue Light"/>
                <a:ea typeface="Helvetica Neue Light"/>
                <a:cs typeface="Helvetica Neue Light"/>
                <a:sym typeface="Helvetica Neue Light"/>
              </a:defRPr>
            </a:lvl1pPr>
          </a:lstStyle>
          <a:p>
            <a:r>
              <a:t>Issue: 12.09.2018 v5</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WABX Merchandise"/>
          <p:cNvSpPr txBox="1">
            <a:spLocks noGrp="1"/>
          </p:cNvSpPr>
          <p:nvPr>
            <p:ph type="title"/>
          </p:nvPr>
        </p:nvSpPr>
        <p:spPr>
          <a:prstGeom prst="rect">
            <a:avLst/>
          </a:prstGeom>
        </p:spPr>
        <p:txBody>
          <a:bodyPr/>
          <a:lstStyle/>
          <a:p>
            <a:r>
              <a:t>WABX Merchandise</a:t>
            </a:r>
          </a:p>
        </p:txBody>
      </p:sp>
      <p:graphicFrame>
        <p:nvGraphicFramePr>
          <p:cNvPr id="172" name="Table"/>
          <p:cNvGraphicFramePr/>
          <p:nvPr/>
        </p:nvGraphicFramePr>
        <p:xfrm>
          <a:off x="970284" y="3648743"/>
          <a:ext cx="4318000" cy="3197718"/>
        </p:xfrm>
        <a:graphic>
          <a:graphicData uri="http://schemas.openxmlformats.org/drawingml/2006/table">
            <a:tbl>
              <a:tblPr bandRow="1">
                <a:tableStyleId>{4C3C2611-4C71-4FC5-86AE-919BDF0F9419}</a:tableStyleId>
              </a:tblPr>
              <a:tblGrid>
                <a:gridCol w="25654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tblGrid>
              <a:tr h="462210">
                <a:tc>
                  <a:txBody>
                    <a:bodyPr/>
                    <a:lstStyle/>
                    <a:p>
                      <a:pPr algn="l">
                        <a:defRPr sz="1800"/>
                      </a:pPr>
                      <a:r>
                        <a:rPr>
                          <a:latin typeface="Century Gothic"/>
                          <a:ea typeface="Century Gothic"/>
                          <a:cs typeface="Century Gothic"/>
                          <a:sym typeface="Century Gothic"/>
                        </a:rPr>
                        <a:t>Item</a:t>
                      </a:r>
                    </a:p>
                  </a:txBody>
                  <a:tcPr marL="0" marR="0" marT="0" marB="0" horzOverflow="overflow">
                    <a:lnL w="12700">
                      <a:miter lim="400000"/>
                    </a:lnL>
                    <a:lnR w="12700">
                      <a:miter lim="400000"/>
                    </a:lnR>
                    <a:lnT w="12700">
                      <a:miter lim="400000"/>
                    </a:lnT>
                    <a:lnB w="12700">
                      <a:miter lim="400000"/>
                    </a:lnB>
                  </a:tcPr>
                </a:tc>
                <a:tc>
                  <a:txBody>
                    <a:bodyPr/>
                    <a:lstStyle/>
                    <a:p>
                      <a:pPr>
                        <a:defRPr sz="1800"/>
                      </a:pPr>
                      <a:r>
                        <a:rPr>
                          <a:latin typeface="Century Gothic"/>
                          <a:ea typeface="Century Gothic"/>
                          <a:cs typeface="Century Gothic"/>
                          <a:sym typeface="Century Gothic"/>
                        </a:rPr>
                        <a:t>Cost price RMB</a:t>
                      </a:r>
                    </a:p>
                  </a:txBody>
                  <a:tcPr marL="0" marR="0" marT="0" marB="0"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0"/>
                  </a:ext>
                </a:extLst>
              </a:tr>
              <a:tr h="462210">
                <a:tc>
                  <a:txBody>
                    <a:bodyPr/>
                    <a:lstStyle/>
                    <a:p>
                      <a:pPr algn="l">
                        <a:defRPr sz="1800"/>
                      </a:pPr>
                      <a:r>
                        <a:rPr>
                          <a:latin typeface="Century Gothic"/>
                          <a:ea typeface="Century Gothic"/>
                          <a:cs typeface="Century Gothic"/>
                          <a:sym typeface="Century Gothic"/>
                        </a:rPr>
                        <a:t>Duffle Bags </a:t>
                      </a:r>
                    </a:p>
                  </a:txBody>
                  <a:tcPr marL="0" marR="0" marT="0" marB="0" horzOverflow="overflow">
                    <a:lnL w="12700">
                      <a:miter lim="400000"/>
                    </a:lnL>
                    <a:lnR w="12700">
                      <a:miter lim="400000"/>
                    </a:lnR>
                    <a:lnT w="12700">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210</a:t>
                      </a:r>
                    </a:p>
                  </a:txBody>
                  <a:tcPr marL="0" marR="0" marT="0" marB="0" horzOverflow="overflow">
                    <a:lnL w="12700">
                      <a:miter lim="400000"/>
                    </a:lnL>
                    <a:lnR w="12700">
                      <a:miter lim="400000"/>
                    </a:lnR>
                    <a:lnT w="12700">
                      <a:miter lim="400000"/>
                    </a:lnT>
                    <a:lnB w="12700">
                      <a:solidFill>
                        <a:srgbClr val="000000"/>
                      </a:solidFill>
                      <a:miter lim="400000"/>
                    </a:lnB>
                  </a:tcPr>
                </a:tc>
                <a:extLst>
                  <a:ext uri="{0D108BD9-81ED-4DB2-BD59-A6C34878D82A}">
                    <a16:rowId xmlns:a16="http://schemas.microsoft.com/office/drawing/2014/main" val="10001"/>
                  </a:ext>
                </a:extLst>
              </a:tr>
              <a:tr h="408086">
                <a:tc>
                  <a:txBody>
                    <a:bodyPr/>
                    <a:lstStyle/>
                    <a:p>
                      <a:pPr algn="l">
                        <a:defRPr sz="1800"/>
                      </a:pPr>
                      <a:r>
                        <a:rPr>
                          <a:latin typeface="Century Gothic"/>
                          <a:ea typeface="Century Gothic"/>
                          <a:cs typeface="Century Gothic"/>
                          <a:sym typeface="Century Gothic"/>
                        </a:rPr>
                        <a:t>Big Nike Back Pack</a:t>
                      </a:r>
                    </a:p>
                  </a:txBody>
                  <a:tcPr marL="0" marR="0" marT="0" marB="0" horzOverflow="overflow">
                    <a:lnL w="12700">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190</a:t>
                      </a:r>
                    </a:p>
                  </a:txBody>
                  <a:tcPr marL="0" marR="0" marT="0" marB="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2"/>
                  </a:ext>
                </a:extLst>
              </a:tr>
              <a:tr h="381992">
                <a:tc>
                  <a:txBody>
                    <a:bodyPr/>
                    <a:lstStyle/>
                    <a:p>
                      <a:pPr algn="l">
                        <a:defRPr sz="1800"/>
                      </a:pPr>
                      <a:r>
                        <a:rPr>
                          <a:latin typeface="Century Gothic"/>
                          <a:ea typeface="Century Gothic"/>
                          <a:cs typeface="Century Gothic"/>
                          <a:sym typeface="Century Gothic"/>
                        </a:rPr>
                        <a:t>Tracksuit top </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180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3"/>
                  </a:ext>
                </a:extLst>
              </a:tr>
              <a:tr h="424606">
                <a:tc>
                  <a:txBody>
                    <a:bodyPr/>
                    <a:lstStyle/>
                    <a:p>
                      <a:pPr algn="l">
                        <a:defRPr sz="1800"/>
                      </a:pPr>
                      <a:r>
                        <a:rPr>
                          <a:latin typeface="Century Gothic"/>
                          <a:ea typeface="Century Gothic"/>
                          <a:cs typeface="Century Gothic"/>
                          <a:sym typeface="Century Gothic"/>
                        </a:rPr>
                        <a:t>Track suit bottoms</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110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4"/>
                  </a:ext>
                </a:extLst>
              </a:tr>
              <a:tr h="423614">
                <a:tc>
                  <a:txBody>
                    <a:bodyPr/>
                    <a:lstStyle/>
                    <a:p>
                      <a:pPr algn="l">
                        <a:defRPr sz="1800"/>
                      </a:pPr>
                      <a:r>
                        <a:rPr>
                          <a:latin typeface="Century Gothic"/>
                          <a:ea typeface="Century Gothic"/>
                          <a:cs typeface="Century Gothic"/>
                          <a:sym typeface="Century Gothic"/>
                        </a:rPr>
                        <a:t>Long Sleeve warmup </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80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5"/>
                  </a:ext>
                </a:extLst>
              </a:tr>
              <a:tr h="317500">
                <a:tc>
                  <a:txBody>
                    <a:bodyPr/>
                    <a:lstStyle/>
                    <a:p>
                      <a:pPr algn="l">
                        <a:defRPr sz="1800"/>
                      </a:pPr>
                      <a:r>
                        <a:rPr>
                          <a:latin typeface="Century Gothic"/>
                          <a:ea typeface="Century Gothic"/>
                          <a:cs typeface="Century Gothic"/>
                          <a:sym typeface="Century Gothic"/>
                        </a:rPr>
                        <a:t>Tiger Hats </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tc>
                  <a:txBody>
                    <a:bodyPr/>
                    <a:lstStyle/>
                    <a:p>
                      <a:pPr>
                        <a:defRPr sz="1800"/>
                      </a:pPr>
                      <a:r>
                        <a:rPr>
                          <a:latin typeface="Century Gothic"/>
                          <a:ea typeface="Century Gothic"/>
                          <a:cs typeface="Century Gothic"/>
                          <a:sym typeface="Century Gothic"/>
                        </a:rPr>
                        <a:t>60</a:t>
                      </a:r>
                    </a:p>
                  </a:txBody>
                  <a:tcPr marL="0" marR="0" marT="0" marB="0" horzOverflow="overflow">
                    <a:lnL w="12700">
                      <a:miter lim="400000"/>
                    </a:lnL>
                    <a:lnR w="12700">
                      <a:miter lim="400000"/>
                    </a:lnR>
                    <a:lnT w="12700">
                      <a:solidFill>
                        <a:srgbClr val="000000"/>
                      </a:solidFill>
                      <a:miter lim="400000"/>
                    </a:lnT>
                    <a:lnB w="12700">
                      <a:solidFill>
                        <a:srgbClr val="000000"/>
                      </a:solidFill>
                      <a:miter lim="400000"/>
                    </a:lnB>
                  </a:tcPr>
                </a:tc>
                <a:extLst>
                  <a:ext uri="{0D108BD9-81ED-4DB2-BD59-A6C34878D82A}">
                    <a16:rowId xmlns:a16="http://schemas.microsoft.com/office/drawing/2014/main" val="10006"/>
                  </a:ext>
                </a:extLst>
              </a:tr>
              <a:tr h="317500">
                <a:tc>
                  <a:txBody>
                    <a:bodyPr/>
                    <a:lstStyle/>
                    <a:p>
                      <a:pPr algn="l">
                        <a:defRPr sz="1800"/>
                      </a:pPr>
                      <a:r>
                        <a:rPr>
                          <a:latin typeface="Century Gothic"/>
                          <a:ea typeface="Century Gothic"/>
                          <a:cs typeface="Century Gothic"/>
                          <a:sym typeface="Century Gothic"/>
                        </a:rPr>
                        <a:t>Socks</a:t>
                      </a:r>
                    </a:p>
                  </a:txBody>
                  <a:tcPr marL="0" marR="0" marT="0" marB="0" horzOverflow="overflow">
                    <a:lnL w="12700">
                      <a:miter lim="400000"/>
                    </a:lnL>
                    <a:lnR w="12700">
                      <a:miter lim="400000"/>
                    </a:lnR>
                    <a:lnT w="12700">
                      <a:solidFill>
                        <a:srgbClr val="000000"/>
                      </a:solidFill>
                      <a:miter lim="400000"/>
                    </a:lnT>
                    <a:lnB w="12700">
                      <a:miter lim="400000"/>
                    </a:lnB>
                  </a:tcPr>
                </a:tc>
                <a:tc>
                  <a:txBody>
                    <a:bodyPr/>
                    <a:lstStyle/>
                    <a:p>
                      <a:pPr>
                        <a:defRPr sz="1800"/>
                      </a:pPr>
                      <a:r>
                        <a:rPr>
                          <a:latin typeface="Century Gothic"/>
                          <a:ea typeface="Century Gothic"/>
                          <a:cs typeface="Century Gothic"/>
                          <a:sym typeface="Century Gothic"/>
                        </a:rPr>
                        <a:t>35</a:t>
                      </a:r>
                    </a:p>
                  </a:txBody>
                  <a:tcPr marL="0" marR="0" marT="0" marB="0" horzOverflow="overflow">
                    <a:lnL w="12700">
                      <a:miter lim="400000"/>
                    </a:lnL>
                    <a:lnR w="12700">
                      <a:miter lim="400000"/>
                    </a:lnR>
                    <a:lnT w="12700">
                      <a:solidFill>
                        <a:srgbClr val="000000"/>
                      </a:solidFill>
                      <a:miter lim="400000"/>
                    </a:lnT>
                    <a:lnB w="12700">
                      <a:miter lim="400000"/>
                    </a:lnB>
                  </a:tcPr>
                </a:tc>
                <a:extLst>
                  <a:ext uri="{0D108BD9-81ED-4DB2-BD59-A6C34878D82A}">
                    <a16:rowId xmlns:a16="http://schemas.microsoft.com/office/drawing/2014/main" val="10007"/>
                  </a:ext>
                </a:extLst>
              </a:tr>
            </a:tbl>
          </a:graphicData>
        </a:graphic>
      </p:graphicFrame>
      <p:pic>
        <p:nvPicPr>
          <p:cNvPr id="173" name="Picture 1" descr="Picture 1"/>
          <p:cNvPicPr>
            <a:picLocks noChangeAspect="1"/>
          </p:cNvPicPr>
          <p:nvPr/>
        </p:nvPicPr>
        <p:blipFill>
          <a:blip r:embed="rId2">
            <a:extLst/>
          </a:blip>
          <a:stretch>
            <a:fillRect/>
          </a:stretch>
        </p:blipFill>
        <p:spPr>
          <a:xfrm rot="5400000">
            <a:off x="9827153" y="6348803"/>
            <a:ext cx="1804577" cy="2251219"/>
          </a:xfrm>
          <a:prstGeom prst="rect">
            <a:avLst/>
          </a:prstGeom>
          <a:ln w="12700">
            <a:miter lim="400000"/>
          </a:ln>
        </p:spPr>
      </p:pic>
      <p:pic>
        <p:nvPicPr>
          <p:cNvPr id="174" name="Picture 2" descr="Picture 2"/>
          <p:cNvPicPr>
            <a:picLocks noChangeAspect="1"/>
          </p:cNvPicPr>
          <p:nvPr/>
        </p:nvPicPr>
        <p:blipFill>
          <a:blip r:embed="rId3">
            <a:extLst/>
          </a:blip>
          <a:stretch>
            <a:fillRect/>
          </a:stretch>
        </p:blipFill>
        <p:spPr>
          <a:xfrm>
            <a:off x="6193883" y="5187950"/>
            <a:ext cx="1116774" cy="1371600"/>
          </a:xfrm>
          <a:prstGeom prst="rect">
            <a:avLst/>
          </a:prstGeom>
          <a:ln w="12700">
            <a:miter lim="400000"/>
          </a:ln>
        </p:spPr>
      </p:pic>
      <p:grpSp>
        <p:nvGrpSpPr>
          <p:cNvPr id="179" name="Group"/>
          <p:cNvGrpSpPr/>
          <p:nvPr/>
        </p:nvGrpSpPr>
        <p:grpSpPr>
          <a:xfrm>
            <a:off x="6275587" y="6883399"/>
            <a:ext cx="1798213" cy="1409702"/>
            <a:chOff x="0" y="0"/>
            <a:chExt cx="1798212" cy="1409700"/>
          </a:xfrm>
        </p:grpSpPr>
        <p:pic>
          <p:nvPicPr>
            <p:cNvPr id="175" name="Picture 3" descr="Picture 3"/>
            <p:cNvPicPr>
              <a:picLocks noChangeAspect="1"/>
            </p:cNvPicPr>
            <p:nvPr/>
          </p:nvPicPr>
          <p:blipFill>
            <a:blip r:embed="rId4">
              <a:extLst/>
            </a:blip>
            <a:stretch>
              <a:fillRect/>
            </a:stretch>
          </p:blipFill>
          <p:spPr>
            <a:xfrm>
              <a:off x="-1" y="38100"/>
              <a:ext cx="275052" cy="1371601"/>
            </a:xfrm>
            <a:prstGeom prst="rect">
              <a:avLst/>
            </a:prstGeom>
            <a:ln w="12700" cap="flat">
              <a:noFill/>
              <a:miter lim="400000"/>
            </a:ln>
            <a:effectLst/>
          </p:spPr>
        </p:pic>
        <p:pic>
          <p:nvPicPr>
            <p:cNvPr id="176" name="Picture 4" descr="Picture 4"/>
            <p:cNvPicPr>
              <a:picLocks noChangeAspect="1"/>
            </p:cNvPicPr>
            <p:nvPr/>
          </p:nvPicPr>
          <p:blipFill>
            <a:blip r:embed="rId5">
              <a:extLst/>
            </a:blip>
            <a:stretch>
              <a:fillRect/>
            </a:stretch>
          </p:blipFill>
          <p:spPr>
            <a:xfrm>
              <a:off x="426610" y="38100"/>
              <a:ext cx="356440" cy="1371601"/>
            </a:xfrm>
            <a:prstGeom prst="rect">
              <a:avLst/>
            </a:prstGeom>
            <a:ln w="12700" cap="flat">
              <a:noFill/>
              <a:miter lim="400000"/>
            </a:ln>
            <a:effectLst/>
          </p:spPr>
        </p:pic>
        <p:pic>
          <p:nvPicPr>
            <p:cNvPr id="177" name="Picture 5" descr="Picture 5"/>
            <p:cNvPicPr>
              <a:picLocks noChangeAspect="1"/>
            </p:cNvPicPr>
            <p:nvPr/>
          </p:nvPicPr>
          <p:blipFill>
            <a:blip r:embed="rId6">
              <a:extLst/>
            </a:blip>
            <a:stretch>
              <a:fillRect/>
            </a:stretch>
          </p:blipFill>
          <p:spPr>
            <a:xfrm>
              <a:off x="934610" y="-1"/>
              <a:ext cx="260225" cy="1371601"/>
            </a:xfrm>
            <a:prstGeom prst="rect">
              <a:avLst/>
            </a:prstGeom>
            <a:ln w="12700" cap="flat">
              <a:noFill/>
              <a:miter lim="400000"/>
            </a:ln>
            <a:effectLst/>
          </p:spPr>
        </p:pic>
        <p:pic>
          <p:nvPicPr>
            <p:cNvPr id="178" name="Picture 6" descr="Picture 6"/>
            <p:cNvPicPr>
              <a:picLocks noChangeAspect="1"/>
            </p:cNvPicPr>
            <p:nvPr/>
          </p:nvPicPr>
          <p:blipFill>
            <a:blip r:embed="rId7">
              <a:extLst/>
            </a:blip>
            <a:stretch>
              <a:fillRect/>
            </a:stretch>
          </p:blipFill>
          <p:spPr>
            <a:xfrm>
              <a:off x="1366412" y="262399"/>
              <a:ext cx="431800" cy="994902"/>
            </a:xfrm>
            <a:prstGeom prst="rect">
              <a:avLst/>
            </a:prstGeom>
            <a:ln w="12700" cap="flat">
              <a:noFill/>
              <a:miter lim="400000"/>
            </a:ln>
            <a:effectLst/>
          </p:spPr>
        </p:pic>
      </p:grpSp>
      <p:pic>
        <p:nvPicPr>
          <p:cNvPr id="180" name="Picture 7" descr="Picture 7"/>
          <p:cNvPicPr>
            <a:picLocks noChangeAspect="1"/>
          </p:cNvPicPr>
          <p:nvPr/>
        </p:nvPicPr>
        <p:blipFill>
          <a:blip r:embed="rId8">
            <a:extLst/>
          </a:blip>
          <a:stretch>
            <a:fillRect/>
          </a:stretch>
        </p:blipFill>
        <p:spPr>
          <a:xfrm>
            <a:off x="8689192" y="2365063"/>
            <a:ext cx="1567428" cy="2089903"/>
          </a:xfrm>
          <a:prstGeom prst="rect">
            <a:avLst/>
          </a:prstGeom>
          <a:ln w="12700">
            <a:miter lim="400000"/>
          </a:ln>
        </p:spPr>
      </p:pic>
      <p:pic>
        <p:nvPicPr>
          <p:cNvPr id="181" name="Picture 8" descr="Picture 8"/>
          <p:cNvPicPr>
            <a:picLocks noChangeAspect="1"/>
          </p:cNvPicPr>
          <p:nvPr/>
        </p:nvPicPr>
        <p:blipFill>
          <a:blip r:embed="rId9">
            <a:extLst/>
          </a:blip>
          <a:stretch>
            <a:fillRect/>
          </a:stretch>
        </p:blipFill>
        <p:spPr>
          <a:xfrm rot="18434090">
            <a:off x="7771255" y="4079421"/>
            <a:ext cx="3115158" cy="2336370"/>
          </a:xfrm>
          <a:prstGeom prst="rect">
            <a:avLst/>
          </a:prstGeom>
          <a:ln w="12700">
            <a:miter lim="400000"/>
          </a:ln>
        </p:spPr>
      </p:pic>
      <p:pic>
        <p:nvPicPr>
          <p:cNvPr id="182" name="Picture 10" descr="Picture 10"/>
          <p:cNvPicPr>
            <a:picLocks noChangeAspect="1"/>
          </p:cNvPicPr>
          <p:nvPr/>
        </p:nvPicPr>
        <p:blipFill>
          <a:blip r:embed="rId10">
            <a:extLst/>
          </a:blip>
          <a:stretch>
            <a:fillRect/>
          </a:stretch>
        </p:blipFill>
        <p:spPr>
          <a:xfrm rot="16200000">
            <a:off x="9988926" y="4296243"/>
            <a:ext cx="2397615" cy="1798211"/>
          </a:xfrm>
          <a:prstGeom prst="rect">
            <a:avLst/>
          </a:prstGeom>
          <a:ln w="12700">
            <a:miter lim="400000"/>
          </a:ln>
        </p:spPr>
      </p:pic>
      <p:pic>
        <p:nvPicPr>
          <p:cNvPr id="183" name="Picture 12" descr="Picture 12"/>
          <p:cNvPicPr>
            <a:picLocks noChangeAspect="1"/>
          </p:cNvPicPr>
          <p:nvPr/>
        </p:nvPicPr>
        <p:blipFill>
          <a:blip r:embed="rId11">
            <a:extLst/>
          </a:blip>
          <a:stretch>
            <a:fillRect/>
          </a:stretch>
        </p:blipFill>
        <p:spPr>
          <a:xfrm rot="1381826">
            <a:off x="6211410" y="2225324"/>
            <a:ext cx="1926568" cy="256875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Screen Shot 2018-08-24 at 17.13.15.png" descr="Screen Shot 2018-08-24 at 17.13.15.png"/>
          <p:cNvPicPr>
            <a:picLocks noGrp="1" noChangeAspect="1"/>
          </p:cNvPicPr>
          <p:nvPr>
            <p:ph type="pic" idx="13"/>
          </p:nvPr>
        </p:nvPicPr>
        <p:blipFill>
          <a:blip r:embed="rId2">
            <a:extLst/>
          </a:blip>
          <a:srcRect l="5558" r="5556"/>
          <a:stretch>
            <a:fillRect/>
          </a:stretch>
        </p:blipFill>
        <p:spPr>
          <a:xfrm>
            <a:off x="1205944" y="1434547"/>
            <a:ext cx="10874528" cy="6350556"/>
          </a:xfrm>
          <a:prstGeom prst="rect">
            <a:avLst/>
          </a:prstGeom>
        </p:spPr>
      </p:pic>
      <p:sp>
        <p:nvSpPr>
          <p:cNvPr id="186" name="Easy to find the shop"/>
          <p:cNvSpPr txBox="1">
            <a:spLocks noGrp="1"/>
          </p:cNvSpPr>
          <p:nvPr>
            <p:ph type="title"/>
          </p:nvPr>
        </p:nvSpPr>
        <p:spPr>
          <a:prstGeom prst="rect">
            <a:avLst/>
          </a:prstGeom>
        </p:spPr>
        <p:txBody>
          <a:bodyPr/>
          <a:lstStyle/>
          <a:p>
            <a:r>
              <a:t>Easy to find the shop</a:t>
            </a:r>
          </a:p>
        </p:txBody>
      </p:sp>
      <p:sp>
        <p:nvSpPr>
          <p:cNvPr id="187" name="Can link to on-line store"/>
          <p:cNvSpPr txBox="1">
            <a:spLocks noGrp="1"/>
          </p:cNvSpPr>
          <p:nvPr>
            <p:ph type="body" sz="quarter" idx="1"/>
          </p:nvPr>
        </p:nvSpPr>
        <p:spPr>
          <a:prstGeom prst="rect">
            <a:avLst/>
          </a:prstGeom>
        </p:spPr>
        <p:txBody>
          <a:bodyPr/>
          <a:lstStyle/>
          <a:p>
            <a:r>
              <a:t>Can link to on-line store</a:t>
            </a:r>
          </a:p>
        </p:txBody>
      </p:sp>
      <p:grpSp>
        <p:nvGrpSpPr>
          <p:cNvPr id="191" name="Group"/>
          <p:cNvGrpSpPr/>
          <p:nvPr/>
        </p:nvGrpSpPr>
        <p:grpSpPr>
          <a:xfrm>
            <a:off x="6321284" y="6277168"/>
            <a:ext cx="2093848" cy="618938"/>
            <a:chOff x="0" y="0"/>
            <a:chExt cx="2093846" cy="618936"/>
          </a:xfrm>
        </p:grpSpPr>
        <p:sp>
          <p:nvSpPr>
            <p:cNvPr id="188" name="Rectangle"/>
            <p:cNvSpPr/>
            <p:nvPr/>
          </p:nvSpPr>
          <p:spPr>
            <a:xfrm>
              <a:off x="17502" y="-1"/>
              <a:ext cx="2076345" cy="618937"/>
            </a:xfrm>
            <a:prstGeom prst="rect">
              <a:avLst/>
            </a:prstGeom>
            <a:solidFill>
              <a:srgbClr val="00B0F0"/>
            </a:solidFill>
            <a:ln w="12700" cap="flat">
              <a:noFill/>
              <a:miter lim="400000"/>
            </a:ln>
            <a:effectLst/>
          </p:spPr>
          <p:txBody>
            <a:bodyPr wrap="square" lIns="50800" tIns="50800" rIns="50800" bIns="50800" numCol="1" anchor="ctr">
              <a:noAutofit/>
            </a:bodyPr>
            <a:lstStyle/>
            <a:p>
              <a:pPr>
                <a:defRPr>
                  <a:solidFill>
                    <a:srgbClr val="FFFFFF"/>
                  </a:solidFill>
                  <a:latin typeface="Helvetica Neue Light"/>
                  <a:ea typeface="Helvetica Neue Light"/>
                  <a:cs typeface="Helvetica Neue Light"/>
                  <a:sym typeface="Helvetica Neue Light"/>
                </a:defRPr>
              </a:pPr>
              <a:endParaRPr/>
            </a:p>
          </p:txBody>
        </p:sp>
        <p:sp>
          <p:nvSpPr>
            <p:cNvPr id="189" name="Buy things"/>
            <p:cNvSpPr txBox="1"/>
            <p:nvPr/>
          </p:nvSpPr>
          <p:spPr>
            <a:xfrm>
              <a:off x="-1" y="80863"/>
              <a:ext cx="1354203" cy="355601"/>
            </a:xfrm>
            <a:prstGeom prst="rect">
              <a:avLst/>
            </a:prstGeom>
            <a:solidFill>
              <a:srgbClr val="00B0F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400">
                  <a:solidFill>
                    <a:srgbClr val="FFFFFF"/>
                  </a:solidFill>
                  <a:latin typeface="PingFang TC Semibold"/>
                  <a:ea typeface="PingFang TC Semibold"/>
                  <a:cs typeface="PingFang TC Semibold"/>
                  <a:sym typeface="PingFang TC Semibold"/>
                </a:defRPr>
              </a:lvl1pPr>
            </a:lstStyle>
            <a:p>
              <a:r>
                <a:t>Buy things</a:t>
              </a:r>
            </a:p>
          </p:txBody>
        </p:sp>
        <p:sp>
          <p:nvSpPr>
            <p:cNvPr id="190" name="Line"/>
            <p:cNvSpPr/>
            <p:nvPr/>
          </p:nvSpPr>
          <p:spPr>
            <a:xfrm flipV="1">
              <a:off x="17502" y="12699"/>
              <a:ext cx="2023450" cy="7"/>
            </a:xfrm>
            <a:prstGeom prst="line">
              <a:avLst/>
            </a:prstGeom>
            <a:solidFill>
              <a:srgbClr val="00B0F0"/>
            </a:solidFill>
            <a:ln w="12700" cap="flat">
              <a:solidFill>
                <a:srgbClr val="ABABAB"/>
              </a:solidFill>
              <a:prstDash val="solid"/>
              <a:miter lim="400000"/>
            </a:ln>
            <a:effectLst/>
          </p:spPr>
          <p:txBody>
            <a:bodyPr wrap="square" lIns="45718" tIns="45718" rIns="45718" bIns="45718" numCol="1" anchor="t">
              <a:noAutofit/>
            </a:bodyPr>
            <a:lstStyle/>
            <a:p>
              <a:endParaRPr/>
            </a:p>
          </p:txBody>
        </p:sp>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http://wab.edu/shop"/>
          <p:cNvSpPr txBox="1"/>
          <p:nvPr/>
        </p:nvSpPr>
        <p:spPr>
          <a:xfrm>
            <a:off x="990906" y="946261"/>
            <a:ext cx="6433872"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Helvetica Neue Light"/>
                <a:ea typeface="Helvetica Neue Light"/>
                <a:cs typeface="Helvetica Neue Light"/>
                <a:sym typeface="Helvetica Neue Light"/>
              </a:defRPr>
            </a:pPr>
            <a:r>
              <a:t>Internet shop        </a:t>
            </a:r>
            <a:r>
              <a:rPr sz="2400"/>
              <a:t>http://wab.edu/shop</a:t>
            </a:r>
          </a:p>
        </p:txBody>
      </p:sp>
      <p:sp>
        <p:nvSpPr>
          <p:cNvPr id="194" name="Tijdelijke aanduiding voor tekst 1"/>
          <p:cNvSpPr txBox="1">
            <a:spLocks noGrp="1"/>
          </p:cNvSpPr>
          <p:nvPr>
            <p:ph type="body" sz="quarter" idx="1"/>
          </p:nvPr>
        </p:nvSpPr>
        <p:spPr>
          <a:xfrm>
            <a:off x="622300" y="7670800"/>
            <a:ext cx="8369300" cy="939800"/>
          </a:xfrm>
          <a:prstGeom prst="rect">
            <a:avLst/>
          </a:prstGeom>
        </p:spPr>
        <p:txBody>
          <a:bodyPr/>
          <a:lstStyle>
            <a:lvl1pPr defTabSz="457200">
              <a:defRPr sz="2800" b="1">
                <a:solidFill>
                  <a:srgbClr val="000000"/>
                </a:solidFill>
                <a:latin typeface="+mn-lt"/>
                <a:ea typeface="+mn-ea"/>
                <a:cs typeface="+mn-cs"/>
                <a:sym typeface="Helvetica"/>
              </a:defRPr>
            </a:lvl1pPr>
          </a:lstStyle>
          <a:p>
            <a:r>
              <a:t>Design Once, Access on PC, Mobile &amp; WeChat</a:t>
            </a:r>
          </a:p>
        </p:txBody>
      </p:sp>
      <p:pic>
        <p:nvPicPr>
          <p:cNvPr id="195" name="Image" descr="Image"/>
          <p:cNvPicPr>
            <a:picLocks noChangeAspect="1"/>
          </p:cNvPicPr>
          <p:nvPr/>
        </p:nvPicPr>
        <p:blipFill>
          <a:blip r:embed="rId2">
            <a:extLst/>
          </a:blip>
          <a:stretch>
            <a:fillRect/>
          </a:stretch>
        </p:blipFill>
        <p:spPr>
          <a:xfrm>
            <a:off x="528108" y="2768789"/>
            <a:ext cx="8006293" cy="4717221"/>
          </a:xfrm>
          <a:prstGeom prst="rect">
            <a:avLst/>
          </a:prstGeom>
          <a:ln w="12700">
            <a:miter lim="400000"/>
          </a:ln>
        </p:spPr>
      </p:pic>
      <p:sp>
        <p:nvSpPr>
          <p:cNvPr id="196" name="No programming necessary,…"/>
          <p:cNvSpPr txBox="1"/>
          <p:nvPr/>
        </p:nvSpPr>
        <p:spPr>
          <a:xfrm>
            <a:off x="9294587" y="1975927"/>
            <a:ext cx="2969520" cy="179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1600">
                <a:latin typeface="+mn-lt"/>
                <a:ea typeface="+mn-ea"/>
                <a:cs typeface="+mn-cs"/>
                <a:sym typeface="Helvetica"/>
              </a:defRPr>
            </a:pPr>
            <a:r>
              <a:t>No programming necessary, </a:t>
            </a:r>
          </a:p>
          <a:p>
            <a:pPr algn="l" defTabSz="457200">
              <a:defRPr sz="1600">
                <a:latin typeface="+mn-lt"/>
                <a:ea typeface="+mn-ea"/>
                <a:cs typeface="+mn-cs"/>
                <a:sym typeface="Helvetica"/>
              </a:defRPr>
            </a:pPr>
            <a:r>
              <a:t>set up in 5 minutes.</a:t>
            </a:r>
          </a:p>
          <a:p>
            <a:pPr algn="l" defTabSz="457200">
              <a:defRPr sz="1600">
                <a:latin typeface="+mn-lt"/>
                <a:ea typeface="+mn-ea"/>
                <a:cs typeface="+mn-cs"/>
                <a:sym typeface="Helvetica"/>
              </a:defRPr>
            </a:pPr>
            <a:r>
              <a:t>Automatically optimized for both mobile and PC;</a:t>
            </a:r>
          </a:p>
          <a:p>
            <a:pPr algn="l" defTabSz="457200">
              <a:defRPr sz="1600">
                <a:latin typeface="+mn-lt"/>
                <a:ea typeface="+mn-ea"/>
                <a:cs typeface="+mn-cs"/>
                <a:sym typeface="Helvetica"/>
              </a:defRPr>
            </a:pPr>
            <a:r>
              <a:t>Powerful products promotion and management features.</a:t>
            </a:r>
          </a:p>
          <a:p>
            <a:pPr algn="l" defTabSz="457200">
              <a:defRPr sz="1600">
                <a:latin typeface="+mn-lt"/>
                <a:ea typeface="+mn-ea"/>
                <a:cs typeface="+mn-cs"/>
                <a:sym typeface="Helvetica"/>
              </a:defRPr>
            </a:pPr>
            <a:r>
              <a:t>Bi-Lingual.</a:t>
            </a:r>
          </a:p>
        </p:txBody>
      </p:sp>
      <p:pic>
        <p:nvPicPr>
          <p:cNvPr id="197" name="Image" descr="Image"/>
          <p:cNvPicPr>
            <a:picLocks noChangeAspect="1"/>
          </p:cNvPicPr>
          <p:nvPr/>
        </p:nvPicPr>
        <p:blipFill>
          <a:blip r:embed="rId3">
            <a:extLst/>
          </a:blip>
          <a:stretch>
            <a:fillRect/>
          </a:stretch>
        </p:blipFill>
        <p:spPr>
          <a:xfrm>
            <a:off x="9688918" y="7549209"/>
            <a:ext cx="2610150" cy="1736395"/>
          </a:xfrm>
          <a:prstGeom prst="rect">
            <a:avLst/>
          </a:prstGeom>
          <a:ln w="12700">
            <a:miter lim="400000"/>
          </a:ln>
        </p:spPr>
      </p:pic>
      <p:sp>
        <p:nvSpPr>
          <p:cNvPr id="198" name="Discretional pricing…"/>
          <p:cNvSpPr txBox="1"/>
          <p:nvPr/>
        </p:nvSpPr>
        <p:spPr>
          <a:xfrm>
            <a:off x="702640" y="8445500"/>
            <a:ext cx="3084613"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1600">
                <a:latin typeface="+mn-lt"/>
                <a:ea typeface="+mn-ea"/>
                <a:cs typeface="+mn-cs"/>
                <a:sym typeface="Helvetica"/>
              </a:defRPr>
            </a:pPr>
            <a:r>
              <a:t>Discretional pricing</a:t>
            </a:r>
          </a:p>
          <a:p>
            <a:pPr algn="l" defTabSz="457200">
              <a:defRPr sz="1600">
                <a:latin typeface="+mn-lt"/>
                <a:ea typeface="+mn-ea"/>
                <a:cs typeface="+mn-cs"/>
                <a:sym typeface="Helvetica"/>
              </a:defRPr>
            </a:pPr>
            <a:r>
              <a:t>(discount code, sales price, etc).</a:t>
            </a:r>
          </a:p>
          <a:p>
            <a:pPr algn="l" defTabSz="457200">
              <a:defRPr sz="1600">
                <a:latin typeface="+mn-lt"/>
                <a:ea typeface="+mn-ea"/>
                <a:cs typeface="+mn-cs"/>
                <a:sym typeface="Helvetica"/>
              </a:defRPr>
            </a:pPr>
            <a:r>
              <a:t> </a:t>
            </a:r>
          </a:p>
        </p:txBody>
      </p:sp>
      <p:pic>
        <p:nvPicPr>
          <p:cNvPr id="199" name="Image" descr="Image"/>
          <p:cNvPicPr>
            <a:picLocks noChangeAspect="1"/>
          </p:cNvPicPr>
          <p:nvPr/>
        </p:nvPicPr>
        <p:blipFill>
          <a:blip r:embed="rId4">
            <a:extLst/>
          </a:blip>
          <a:stretch>
            <a:fillRect/>
          </a:stretch>
        </p:blipFill>
        <p:spPr>
          <a:xfrm>
            <a:off x="9118720" y="4755188"/>
            <a:ext cx="3750545" cy="2211861"/>
          </a:xfrm>
          <a:prstGeom prst="rect">
            <a:avLst/>
          </a:prstGeom>
          <a:ln w="12700">
            <a:miter lim="400000"/>
          </a:ln>
        </p:spPr>
      </p:pic>
      <p:sp>
        <p:nvSpPr>
          <p:cNvPr id="200" name="Sell tickets &amp; merchandise in multiple currencies"/>
          <p:cNvSpPr txBox="1"/>
          <p:nvPr/>
        </p:nvSpPr>
        <p:spPr>
          <a:xfrm>
            <a:off x="9322578" y="6997779"/>
            <a:ext cx="3571431"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1200">
                <a:latin typeface="+mn-lt"/>
                <a:ea typeface="+mn-ea"/>
                <a:cs typeface="+mn-cs"/>
                <a:sym typeface="Helvetica"/>
              </a:defRPr>
            </a:pPr>
            <a:r>
              <a:t>Sell tickets &amp; merchandise in multiple currencies</a:t>
            </a:r>
          </a:p>
          <a:p>
            <a:pPr algn="l" defTabSz="457200">
              <a:defRPr sz="1600">
                <a:latin typeface="+mn-lt"/>
                <a:ea typeface="+mn-ea"/>
                <a:cs typeface="+mn-cs"/>
                <a:sym typeface="Helvetica"/>
              </a:defRPr>
            </a:pPr>
            <a:r>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Inventory &amp; logistics management"/>
          <p:cNvSpPr txBox="1">
            <a:spLocks noGrp="1"/>
          </p:cNvSpPr>
          <p:nvPr>
            <p:ph type="title"/>
          </p:nvPr>
        </p:nvSpPr>
        <p:spPr>
          <a:prstGeom prst="rect">
            <a:avLst/>
          </a:prstGeom>
        </p:spPr>
        <p:txBody>
          <a:bodyPr/>
          <a:lstStyle/>
          <a:p>
            <a:r>
              <a:t>Inventory &amp; logistics management</a:t>
            </a:r>
          </a:p>
        </p:txBody>
      </p:sp>
      <p:sp>
        <p:nvSpPr>
          <p:cNvPr id="203" name="Merchandise, inventory, and catalogue management, discretional pricing (discount code, sales price, etc)."/>
          <p:cNvSpPr txBox="1">
            <a:spLocks noGrp="1"/>
          </p:cNvSpPr>
          <p:nvPr>
            <p:ph type="body" sz="quarter" idx="1"/>
          </p:nvPr>
        </p:nvSpPr>
        <p:spPr>
          <a:xfrm>
            <a:off x="663725" y="5594349"/>
            <a:ext cx="4953003" cy="795935"/>
          </a:xfrm>
          <a:prstGeom prst="rect">
            <a:avLst/>
          </a:prstGeom>
        </p:spPr>
        <p:txBody>
          <a:bodyPr/>
          <a:lstStyle>
            <a:lvl1pPr defTabSz="457200">
              <a:defRPr sz="1600">
                <a:solidFill>
                  <a:srgbClr val="000000"/>
                </a:solidFill>
                <a:latin typeface="+mn-lt"/>
                <a:ea typeface="+mn-ea"/>
                <a:cs typeface="+mn-cs"/>
                <a:sym typeface="Helvetica"/>
              </a:defRPr>
            </a:lvl1pPr>
          </a:lstStyle>
          <a:p>
            <a:r>
              <a:t>Merchandise, inventory, and catalogue management, discretional pricing (discount code, sales price, etc). </a:t>
            </a:r>
          </a:p>
        </p:txBody>
      </p:sp>
      <p:pic>
        <p:nvPicPr>
          <p:cNvPr id="204" name="Image" descr="Image"/>
          <p:cNvPicPr>
            <a:picLocks noChangeAspect="1"/>
          </p:cNvPicPr>
          <p:nvPr/>
        </p:nvPicPr>
        <p:blipFill>
          <a:blip r:embed="rId2">
            <a:extLst/>
          </a:blip>
          <a:stretch>
            <a:fillRect/>
          </a:stretch>
        </p:blipFill>
        <p:spPr>
          <a:xfrm>
            <a:off x="95947" y="1487530"/>
            <a:ext cx="6088561" cy="3968309"/>
          </a:xfrm>
          <a:prstGeom prst="rect">
            <a:avLst/>
          </a:prstGeom>
          <a:ln w="12700">
            <a:miter lim="400000"/>
          </a:ln>
        </p:spPr>
      </p:pic>
      <p:pic>
        <p:nvPicPr>
          <p:cNvPr id="205" name="Image" descr="Image"/>
          <p:cNvPicPr>
            <a:picLocks noChangeAspect="1"/>
          </p:cNvPicPr>
          <p:nvPr/>
        </p:nvPicPr>
        <p:blipFill>
          <a:blip r:embed="rId3">
            <a:extLst/>
          </a:blip>
          <a:stretch>
            <a:fillRect/>
          </a:stretch>
        </p:blipFill>
        <p:spPr>
          <a:xfrm>
            <a:off x="6416321" y="1487530"/>
            <a:ext cx="6088561" cy="3968309"/>
          </a:xfrm>
          <a:prstGeom prst="rect">
            <a:avLst/>
          </a:prstGeom>
          <a:ln w="12700">
            <a:miter lim="400000"/>
          </a:ln>
        </p:spPr>
      </p:pic>
      <p:sp>
        <p:nvSpPr>
          <p:cNvPr id="206" name="Integrating with delivery services &amp; dashboard analytics"/>
          <p:cNvSpPr txBox="1"/>
          <p:nvPr/>
        </p:nvSpPr>
        <p:spPr>
          <a:xfrm>
            <a:off x="6893861" y="5676898"/>
            <a:ext cx="5106492"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1600">
                <a:latin typeface="+mn-lt"/>
                <a:ea typeface="+mn-ea"/>
                <a:cs typeface="+mn-cs"/>
                <a:sym typeface="Helvetica"/>
              </a:defRPr>
            </a:lvl1pPr>
          </a:lstStyle>
          <a:p>
            <a:r>
              <a:t>Integrating with delivery services &amp; dashboard analytics</a:t>
            </a:r>
          </a:p>
        </p:txBody>
      </p:sp>
      <p:pic>
        <p:nvPicPr>
          <p:cNvPr id="207" name="Image" descr="Image"/>
          <p:cNvPicPr>
            <a:picLocks noChangeAspect="1"/>
          </p:cNvPicPr>
          <p:nvPr/>
        </p:nvPicPr>
        <p:blipFill>
          <a:blip r:embed="rId4">
            <a:extLst/>
          </a:blip>
          <a:stretch>
            <a:fillRect/>
          </a:stretch>
        </p:blipFill>
        <p:spPr>
          <a:xfrm>
            <a:off x="7632697" y="6240862"/>
            <a:ext cx="5118103" cy="323290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Merchandise selection"/>
          <p:cNvSpPr txBox="1">
            <a:spLocks noGrp="1"/>
          </p:cNvSpPr>
          <p:nvPr>
            <p:ph type="title"/>
          </p:nvPr>
        </p:nvSpPr>
        <p:spPr>
          <a:prstGeom prst="rect">
            <a:avLst/>
          </a:prstGeom>
        </p:spPr>
        <p:txBody>
          <a:bodyPr/>
          <a:lstStyle/>
          <a:p>
            <a:r>
              <a:t>Merchandise Categories</a:t>
            </a:r>
          </a:p>
        </p:txBody>
      </p:sp>
      <p:sp>
        <p:nvSpPr>
          <p:cNvPr id="210" name="Sports kits…"/>
          <p:cNvSpPr txBox="1">
            <a:spLocks noGrp="1"/>
          </p:cNvSpPr>
          <p:nvPr>
            <p:ph type="body" idx="1"/>
          </p:nvPr>
        </p:nvSpPr>
        <p:spPr>
          <a:prstGeom prst="rect">
            <a:avLst/>
          </a:prstGeom>
        </p:spPr>
        <p:txBody>
          <a:bodyPr/>
          <a:lstStyle/>
          <a:p>
            <a:pPr marL="320038" indent="-320038" defTabSz="408940">
              <a:spcBef>
                <a:spcPts val="2900"/>
              </a:spcBef>
              <a:defRPr sz="2500">
                <a:latin typeface="+mn-lt"/>
                <a:ea typeface="+mn-ea"/>
                <a:cs typeface="+mn-cs"/>
                <a:sym typeface="Helvetica"/>
              </a:defRPr>
            </a:pPr>
            <a:r>
              <a:t>Apparel</a:t>
            </a:r>
          </a:p>
          <a:p>
            <a:pPr marL="320038" indent="-320038" defTabSz="408940">
              <a:spcBef>
                <a:spcPts val="2900"/>
              </a:spcBef>
              <a:defRPr sz="2500">
                <a:latin typeface="+mn-lt"/>
                <a:ea typeface="+mn-ea"/>
                <a:cs typeface="+mn-cs"/>
                <a:sym typeface="Helvetica"/>
              </a:defRPr>
            </a:pPr>
            <a:r>
              <a:t>Art supplies </a:t>
            </a:r>
          </a:p>
          <a:p>
            <a:pPr marL="320038" indent="-320038" defTabSz="408940">
              <a:spcBef>
                <a:spcPts val="2900"/>
              </a:spcBef>
              <a:defRPr sz="2500">
                <a:latin typeface="+mn-lt"/>
                <a:ea typeface="+mn-ea"/>
                <a:cs typeface="+mn-cs"/>
                <a:sym typeface="Helvetica"/>
              </a:defRPr>
            </a:pPr>
            <a:r>
              <a:t>Food &amp; beverage containers</a:t>
            </a:r>
          </a:p>
          <a:p>
            <a:pPr marL="320038" indent="-320038" defTabSz="408940">
              <a:spcBef>
                <a:spcPts val="2900"/>
              </a:spcBef>
              <a:defRPr sz="2500">
                <a:latin typeface="+mn-lt"/>
                <a:ea typeface="+mn-ea"/>
                <a:cs typeface="+mn-cs"/>
                <a:sym typeface="Helvetica"/>
              </a:defRPr>
            </a:pPr>
            <a:r>
              <a:t>Stationary </a:t>
            </a:r>
          </a:p>
          <a:p>
            <a:pPr marL="320038" indent="-320038" defTabSz="408940">
              <a:spcBef>
                <a:spcPts val="2900"/>
              </a:spcBef>
              <a:defRPr sz="2500">
                <a:latin typeface="+mn-lt"/>
                <a:ea typeface="+mn-ea"/>
                <a:cs typeface="+mn-cs"/>
                <a:sym typeface="Helvetica"/>
              </a:defRPr>
            </a:pPr>
            <a:r>
              <a:t>Souvenirs</a:t>
            </a:r>
          </a:p>
          <a:p>
            <a:pPr marL="320038" indent="-320038" defTabSz="408940">
              <a:spcBef>
                <a:spcPts val="2900"/>
              </a:spcBef>
              <a:defRPr sz="2500">
                <a:latin typeface="+mn-lt"/>
                <a:ea typeface="+mn-ea"/>
                <a:cs typeface="+mn-cs"/>
                <a:sym typeface="Helvetica"/>
              </a:defRPr>
            </a:pPr>
            <a:r>
              <a:t>Student developed products</a:t>
            </a:r>
          </a:p>
          <a:p>
            <a:pPr marL="320038" indent="-320038" defTabSz="408940">
              <a:spcBef>
                <a:spcPts val="2900"/>
              </a:spcBef>
              <a:defRPr sz="2500">
                <a:latin typeface="+mn-lt"/>
                <a:ea typeface="+mn-ea"/>
                <a:cs typeface="+mn-cs"/>
                <a:sym typeface="Helvetica"/>
              </a:defRPr>
            </a:pPr>
            <a:r>
              <a:t>Swim wear</a:t>
            </a:r>
          </a:p>
          <a:p>
            <a:pPr marL="320038" indent="-320038" defTabSz="408940">
              <a:spcBef>
                <a:spcPts val="2900"/>
              </a:spcBef>
              <a:defRPr sz="2500">
                <a:latin typeface="+mn-lt"/>
                <a:ea typeface="+mn-ea"/>
                <a:cs typeface="+mn-cs"/>
                <a:sym typeface="Helvetica"/>
              </a:defRPr>
            </a:pPr>
            <a:r>
              <a:t>Tickets </a:t>
            </a:r>
          </a:p>
          <a:p>
            <a:pPr marL="320038" indent="-320038" defTabSz="408940">
              <a:spcBef>
                <a:spcPts val="2900"/>
              </a:spcBef>
              <a:defRPr sz="2500">
                <a:latin typeface="+mn-lt"/>
                <a:ea typeface="+mn-ea"/>
                <a:cs typeface="+mn-cs"/>
                <a:sym typeface="Helvetica"/>
              </a:defRPr>
            </a:pPr>
            <a:r>
              <a:t>Technology supplies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Features to consider"/>
          <p:cNvSpPr txBox="1">
            <a:spLocks noGrp="1"/>
          </p:cNvSpPr>
          <p:nvPr>
            <p:ph type="title"/>
          </p:nvPr>
        </p:nvSpPr>
        <p:spPr>
          <a:prstGeom prst="rect">
            <a:avLst/>
          </a:prstGeom>
        </p:spPr>
        <p:txBody>
          <a:bodyPr/>
          <a:lstStyle/>
          <a:p>
            <a:r>
              <a:t>Features to consider</a:t>
            </a:r>
          </a:p>
        </p:txBody>
      </p:sp>
      <p:sp>
        <p:nvSpPr>
          <p:cNvPr id="213" name="Storefront:…"/>
          <p:cNvSpPr txBox="1">
            <a:spLocks noGrp="1"/>
          </p:cNvSpPr>
          <p:nvPr>
            <p:ph type="body" sz="half" idx="1"/>
          </p:nvPr>
        </p:nvSpPr>
        <p:spPr>
          <a:xfrm>
            <a:off x="571500" y="2194041"/>
            <a:ext cx="4644977" cy="6667505"/>
          </a:xfrm>
          <a:prstGeom prst="rect">
            <a:avLst/>
          </a:prstGeom>
        </p:spPr>
        <p:txBody>
          <a:bodyPr/>
          <a:lstStyle/>
          <a:p>
            <a:pPr marL="0" indent="0" defTabSz="457200">
              <a:spcBef>
                <a:spcPts val="0"/>
              </a:spcBef>
              <a:buSzTx/>
              <a:buNone/>
              <a:defRPr sz="1800" u="sng">
                <a:solidFill>
                  <a:srgbClr val="212B35"/>
                </a:solidFill>
                <a:latin typeface="+mn-lt"/>
                <a:ea typeface="+mn-ea"/>
                <a:cs typeface="+mn-cs"/>
                <a:sym typeface="Helvetica"/>
              </a:defRPr>
            </a:pPr>
            <a:r>
              <a:rPr dirty="0"/>
              <a:t>Storefront:</a:t>
            </a:r>
          </a:p>
          <a:p>
            <a:pPr marL="0" indent="0" defTabSz="457200">
              <a:spcBef>
                <a:spcPts val="0"/>
              </a:spcBef>
              <a:buSzTx/>
              <a:buNone/>
              <a:defRPr sz="1800">
                <a:solidFill>
                  <a:srgbClr val="212B35"/>
                </a:solidFill>
                <a:latin typeface="+mn-lt"/>
                <a:ea typeface="+mn-ea"/>
                <a:cs typeface="+mn-cs"/>
                <a:sym typeface="Helvetica"/>
              </a:defRPr>
            </a:pPr>
            <a:r>
              <a:rPr dirty="0"/>
              <a:t>Professional themes available</a:t>
            </a:r>
          </a:p>
          <a:p>
            <a:pPr marL="0" indent="0" defTabSz="457200">
              <a:spcBef>
                <a:spcPts val="0"/>
              </a:spcBef>
              <a:buSzTx/>
              <a:buNone/>
              <a:defRPr sz="1800">
                <a:solidFill>
                  <a:srgbClr val="212B35"/>
                </a:solidFill>
                <a:latin typeface="+mn-lt"/>
                <a:ea typeface="+mn-ea"/>
                <a:cs typeface="+mn-cs"/>
                <a:sym typeface="Helvetica"/>
              </a:defRPr>
            </a:pPr>
            <a:r>
              <a:rPr dirty="0"/>
              <a:t>Mobile commerce ready</a:t>
            </a:r>
          </a:p>
          <a:p>
            <a:pPr marL="0" indent="0" defTabSz="457200">
              <a:spcBef>
                <a:spcPts val="0"/>
              </a:spcBef>
              <a:buSzTx/>
              <a:buNone/>
              <a:defRPr sz="1800">
                <a:solidFill>
                  <a:srgbClr val="212B35"/>
                </a:solidFill>
                <a:latin typeface="+mn-lt"/>
                <a:ea typeface="+mn-ea"/>
                <a:cs typeface="+mn-cs"/>
                <a:sym typeface="Helvetica"/>
              </a:defRPr>
            </a:pPr>
            <a:r>
              <a:rPr dirty="0"/>
              <a:t>Ability to brand the store</a:t>
            </a:r>
          </a:p>
          <a:p>
            <a:pPr marL="0" indent="0" defTabSz="457200">
              <a:spcBef>
                <a:spcPts val="0"/>
              </a:spcBef>
              <a:buSzTx/>
              <a:buNone/>
              <a:defRPr sz="1800">
                <a:solidFill>
                  <a:srgbClr val="212B35"/>
                </a:solidFill>
                <a:latin typeface="+mn-lt"/>
                <a:ea typeface="+mn-ea"/>
                <a:cs typeface="+mn-cs"/>
                <a:sym typeface="Helvetica"/>
              </a:defRPr>
            </a:pPr>
            <a:r>
              <a:rPr dirty="0"/>
              <a:t>Ease of maintenance</a:t>
            </a:r>
          </a:p>
          <a:p>
            <a:pPr marL="0" indent="0" defTabSz="457200">
              <a:spcBef>
                <a:spcPts val="0"/>
              </a:spcBef>
              <a:buSzTx/>
              <a:buNone/>
              <a:defRPr sz="1800">
                <a:solidFill>
                  <a:srgbClr val="212B35"/>
                </a:solidFill>
                <a:latin typeface="+mn-lt"/>
                <a:ea typeface="+mn-ea"/>
                <a:cs typeface="+mn-cs"/>
                <a:sym typeface="Helvetica"/>
              </a:defRPr>
            </a:pPr>
            <a:r>
              <a:rPr dirty="0"/>
              <a:t>Inventory system</a:t>
            </a:r>
          </a:p>
          <a:p>
            <a:pPr marL="0" indent="0" defTabSz="457200">
              <a:spcBef>
                <a:spcPts val="0"/>
              </a:spcBef>
              <a:buSzTx/>
              <a:buNone/>
              <a:defRPr sz="1800">
                <a:solidFill>
                  <a:srgbClr val="212B35"/>
                </a:solidFill>
                <a:latin typeface="+mn-lt"/>
                <a:ea typeface="+mn-ea"/>
                <a:cs typeface="+mn-cs"/>
                <a:sym typeface="Helvetica"/>
              </a:defRPr>
            </a:pPr>
            <a:r>
              <a:rPr dirty="0"/>
              <a:t>Payment system</a:t>
            </a:r>
          </a:p>
          <a:p>
            <a:pPr marL="0" indent="0" defTabSz="457200">
              <a:spcBef>
                <a:spcPts val="0"/>
              </a:spcBef>
              <a:buSzTx/>
              <a:buNone/>
              <a:defRPr sz="1800">
                <a:solidFill>
                  <a:srgbClr val="212B35"/>
                </a:solidFill>
                <a:latin typeface="+mn-lt"/>
                <a:ea typeface="+mn-ea"/>
                <a:cs typeface="+mn-cs"/>
                <a:sym typeface="Helvetica"/>
              </a:defRPr>
            </a:pPr>
            <a:r>
              <a:rPr dirty="0"/>
              <a:t>Use of own domain name e.g. </a:t>
            </a:r>
            <a:r>
              <a:rPr dirty="0" err="1"/>
              <a:t>WAB.shop</a:t>
            </a:r>
            <a:r>
              <a:rPr dirty="0"/>
              <a:t>.</a:t>
            </a:r>
          </a:p>
          <a:p>
            <a:pPr marL="0" indent="0" defTabSz="457200">
              <a:spcBef>
                <a:spcPts val="0"/>
              </a:spcBef>
              <a:buSzTx/>
              <a:buNone/>
              <a:defRPr sz="1800">
                <a:solidFill>
                  <a:srgbClr val="212B35"/>
                </a:solidFill>
                <a:latin typeface="+mn-lt"/>
                <a:ea typeface="+mn-ea"/>
                <a:cs typeface="+mn-cs"/>
                <a:sym typeface="Helvetica"/>
              </a:defRPr>
            </a:pPr>
            <a:endParaRPr dirty="0"/>
          </a:p>
          <a:p>
            <a:pPr marL="0" indent="0" defTabSz="457200">
              <a:spcBef>
                <a:spcPts val="0"/>
              </a:spcBef>
              <a:buSzTx/>
              <a:buNone/>
              <a:defRPr sz="1800" u="sng">
                <a:solidFill>
                  <a:srgbClr val="212B35"/>
                </a:solidFill>
                <a:latin typeface="+mn-lt"/>
                <a:ea typeface="+mn-ea"/>
                <a:cs typeface="+mn-cs"/>
                <a:sym typeface="Helvetica"/>
              </a:defRPr>
            </a:pPr>
            <a:r>
              <a:rPr dirty="0"/>
              <a:t>Store:</a:t>
            </a:r>
          </a:p>
          <a:p>
            <a:pPr marL="0" indent="0" defTabSz="457200">
              <a:spcBef>
                <a:spcPts val="0"/>
              </a:spcBef>
              <a:buSzTx/>
              <a:buNone/>
              <a:defRPr sz="1800">
                <a:solidFill>
                  <a:srgbClr val="212B35"/>
                </a:solidFill>
                <a:latin typeface="+mn-lt"/>
                <a:ea typeface="+mn-ea"/>
                <a:cs typeface="+mn-cs"/>
                <a:sym typeface="Helvetica"/>
              </a:defRPr>
            </a:pPr>
            <a:r>
              <a:rPr dirty="0"/>
              <a:t>SSL encryption</a:t>
            </a:r>
          </a:p>
          <a:p>
            <a:pPr marL="0" indent="0" defTabSz="457200">
              <a:spcBef>
                <a:spcPts val="0"/>
              </a:spcBef>
              <a:buSzTx/>
              <a:buNone/>
              <a:defRPr sz="1800">
                <a:solidFill>
                  <a:srgbClr val="212B35"/>
                </a:solidFill>
                <a:latin typeface="+mn-lt"/>
                <a:ea typeface="+mn-ea"/>
                <a:cs typeface="+mn-cs"/>
                <a:sym typeface="Helvetica"/>
              </a:defRPr>
            </a:pPr>
            <a:r>
              <a:rPr dirty="0"/>
              <a:t>Credit card &amp; alternative payment gateways  e.g. </a:t>
            </a:r>
            <a:r>
              <a:rPr dirty="0" err="1"/>
              <a:t>wechat</a:t>
            </a:r>
            <a:r>
              <a:rPr dirty="0"/>
              <a:t>/</a:t>
            </a:r>
            <a:r>
              <a:rPr dirty="0" err="1"/>
              <a:t>alipay</a:t>
            </a:r>
            <a:r>
              <a:rPr dirty="0"/>
              <a:t>/</a:t>
            </a:r>
            <a:r>
              <a:rPr dirty="0" err="1"/>
              <a:t>paypal</a:t>
            </a:r>
            <a:endParaRPr dirty="0"/>
          </a:p>
          <a:p>
            <a:pPr marL="0" indent="0" defTabSz="457200">
              <a:spcBef>
                <a:spcPts val="0"/>
              </a:spcBef>
              <a:buSzTx/>
              <a:buNone/>
              <a:defRPr sz="1800">
                <a:solidFill>
                  <a:srgbClr val="212B35"/>
                </a:solidFill>
                <a:latin typeface="+mn-lt"/>
                <a:ea typeface="+mn-ea"/>
                <a:cs typeface="+mn-cs"/>
                <a:sym typeface="Helvetica"/>
              </a:defRPr>
            </a:pPr>
            <a:r>
              <a:rPr dirty="0"/>
              <a:t>Language</a:t>
            </a:r>
          </a:p>
          <a:p>
            <a:pPr marL="0" indent="0" defTabSz="457200">
              <a:spcBef>
                <a:spcPts val="0"/>
              </a:spcBef>
              <a:buSzTx/>
              <a:buNone/>
              <a:defRPr sz="1800">
                <a:solidFill>
                  <a:srgbClr val="212B35"/>
                </a:solidFill>
                <a:latin typeface="+mn-lt"/>
                <a:ea typeface="+mn-ea"/>
                <a:cs typeface="+mn-cs"/>
                <a:sym typeface="Helvetica"/>
              </a:defRPr>
            </a:pPr>
            <a:endParaRPr dirty="0"/>
          </a:p>
          <a:p>
            <a:pPr marL="0" indent="0" defTabSz="457200">
              <a:spcBef>
                <a:spcPts val="0"/>
              </a:spcBef>
              <a:buSzTx/>
              <a:buNone/>
              <a:defRPr sz="1800" u="sng">
                <a:solidFill>
                  <a:srgbClr val="212B35"/>
                </a:solidFill>
                <a:latin typeface="+mn-lt"/>
                <a:ea typeface="+mn-ea"/>
                <a:cs typeface="+mn-cs"/>
                <a:sym typeface="Helvetica"/>
              </a:defRPr>
            </a:pPr>
            <a:r>
              <a:rPr dirty="0"/>
              <a:t>Backroom:</a:t>
            </a:r>
          </a:p>
          <a:p>
            <a:pPr marL="0" indent="0" defTabSz="457200">
              <a:spcBef>
                <a:spcPts val="0"/>
              </a:spcBef>
              <a:buSzTx/>
              <a:buNone/>
              <a:defRPr sz="1800">
                <a:solidFill>
                  <a:srgbClr val="212B35"/>
                </a:solidFill>
                <a:latin typeface="+mn-lt"/>
                <a:ea typeface="+mn-ea"/>
                <a:cs typeface="+mn-cs"/>
                <a:sym typeface="Helvetica"/>
              </a:defRPr>
            </a:pPr>
            <a:r>
              <a:rPr dirty="0"/>
              <a:t>Integrated with shipping</a:t>
            </a:r>
          </a:p>
          <a:p>
            <a:pPr marL="0" indent="0" defTabSz="457200">
              <a:spcBef>
                <a:spcPts val="0"/>
              </a:spcBef>
              <a:buSzTx/>
              <a:buNone/>
              <a:defRPr sz="1800">
                <a:solidFill>
                  <a:srgbClr val="212B35"/>
                </a:solidFill>
                <a:latin typeface="+mn-lt"/>
                <a:ea typeface="+mn-ea"/>
                <a:cs typeface="+mn-cs"/>
                <a:sym typeface="Helvetica"/>
              </a:defRPr>
            </a:pPr>
            <a:r>
              <a:rPr dirty="0"/>
              <a:t>Tax calculation </a:t>
            </a:r>
          </a:p>
          <a:p>
            <a:pPr marL="0" indent="0" defTabSz="457200">
              <a:spcBef>
                <a:spcPts val="0"/>
              </a:spcBef>
              <a:buSzTx/>
              <a:buNone/>
              <a:defRPr sz="1800">
                <a:solidFill>
                  <a:srgbClr val="212B35"/>
                </a:solidFill>
                <a:latin typeface="+mn-lt"/>
                <a:ea typeface="+mn-ea"/>
                <a:cs typeface="+mn-cs"/>
                <a:sym typeface="Helvetica"/>
              </a:defRPr>
            </a:pPr>
            <a:r>
              <a:rPr dirty="0"/>
              <a:t>Fapiao generation</a:t>
            </a:r>
          </a:p>
        </p:txBody>
      </p:sp>
      <p:sp>
        <p:nvSpPr>
          <p:cNvPr id="214" name="Store management:…"/>
          <p:cNvSpPr txBox="1"/>
          <p:nvPr/>
        </p:nvSpPr>
        <p:spPr>
          <a:xfrm>
            <a:off x="5216476" y="2203575"/>
            <a:ext cx="4644980" cy="6667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43483">
              <a:defRPr sz="1700" u="sng">
                <a:solidFill>
                  <a:srgbClr val="212B35"/>
                </a:solidFill>
                <a:latin typeface="+mn-lt"/>
                <a:ea typeface="+mn-ea"/>
                <a:cs typeface="+mn-cs"/>
                <a:sym typeface="Helvetica"/>
              </a:defRPr>
            </a:pPr>
            <a:r>
              <a:t>Store management:</a:t>
            </a:r>
          </a:p>
          <a:p>
            <a:pPr algn="l" defTabSz="443483">
              <a:defRPr sz="1700">
                <a:solidFill>
                  <a:srgbClr val="212B35"/>
                </a:solidFill>
                <a:latin typeface="+mn-lt"/>
                <a:ea typeface="+mn-ea"/>
                <a:cs typeface="+mn-cs"/>
                <a:sym typeface="Helvetica"/>
              </a:defRPr>
            </a:pPr>
            <a:r>
              <a:t>Customer profile </a:t>
            </a:r>
          </a:p>
          <a:p>
            <a:pPr algn="l" defTabSz="443483">
              <a:defRPr sz="1700">
                <a:solidFill>
                  <a:srgbClr val="212B35"/>
                </a:solidFill>
                <a:latin typeface="+mn-lt"/>
                <a:ea typeface="+mn-ea"/>
                <a:cs typeface="+mn-cs"/>
                <a:sym typeface="Helvetica"/>
              </a:defRPr>
            </a:pPr>
            <a:r>
              <a:t>Customer account creation</a:t>
            </a:r>
          </a:p>
          <a:p>
            <a:pPr algn="l" defTabSz="443483">
              <a:defRPr sz="1700">
                <a:solidFill>
                  <a:srgbClr val="212B35"/>
                </a:solidFill>
                <a:latin typeface="+mn-lt"/>
                <a:ea typeface="+mn-ea"/>
                <a:cs typeface="+mn-cs"/>
                <a:sym typeface="Helvetica"/>
              </a:defRPr>
            </a:pPr>
            <a:r>
              <a:t>Fulfilment centre connection</a:t>
            </a:r>
          </a:p>
          <a:p>
            <a:pPr algn="l" defTabSz="443483">
              <a:defRPr sz="1700">
                <a:solidFill>
                  <a:srgbClr val="212B35"/>
                </a:solidFill>
                <a:latin typeface="+mn-lt"/>
                <a:ea typeface="+mn-ea"/>
                <a:cs typeface="+mn-cs"/>
                <a:sym typeface="Helvetica"/>
              </a:defRPr>
            </a:pPr>
            <a:r>
              <a:t>Refunds</a:t>
            </a:r>
          </a:p>
          <a:p>
            <a:pPr algn="l" defTabSz="443483">
              <a:defRPr sz="1700">
                <a:solidFill>
                  <a:srgbClr val="212B35"/>
                </a:solidFill>
                <a:latin typeface="+mn-lt"/>
                <a:ea typeface="+mn-ea"/>
                <a:cs typeface="+mn-cs"/>
                <a:sym typeface="Helvetica"/>
              </a:defRPr>
            </a:pPr>
            <a:r>
              <a:t>Email templates</a:t>
            </a:r>
          </a:p>
          <a:p>
            <a:pPr algn="l" defTabSz="443483">
              <a:defRPr sz="1700">
                <a:solidFill>
                  <a:srgbClr val="212B35"/>
                </a:solidFill>
                <a:latin typeface="+mn-lt"/>
                <a:ea typeface="+mn-ea"/>
                <a:cs typeface="+mn-cs"/>
                <a:sym typeface="Helvetica"/>
              </a:defRPr>
            </a:pPr>
            <a:r>
              <a:t>Order fulfilment</a:t>
            </a:r>
          </a:p>
          <a:p>
            <a:pPr algn="l" defTabSz="443483">
              <a:defRPr sz="1700">
                <a:solidFill>
                  <a:srgbClr val="212B35"/>
                </a:solidFill>
                <a:latin typeface="+mn-lt"/>
                <a:ea typeface="+mn-ea"/>
                <a:cs typeface="+mn-cs"/>
                <a:sym typeface="Helvetica"/>
              </a:defRPr>
            </a:pPr>
            <a:endParaRPr/>
          </a:p>
          <a:p>
            <a:pPr algn="l" defTabSz="443483">
              <a:defRPr sz="1700" u="sng">
                <a:solidFill>
                  <a:srgbClr val="212B35"/>
                </a:solidFill>
                <a:latin typeface="+mn-lt"/>
                <a:ea typeface="+mn-ea"/>
                <a:cs typeface="+mn-cs"/>
                <a:sym typeface="Helvetica"/>
              </a:defRPr>
            </a:pPr>
            <a:r>
              <a:t>Marketing:</a:t>
            </a:r>
            <a:br/>
            <a:r>
              <a:rPr u="none"/>
              <a:t>SEO optimised</a:t>
            </a:r>
          </a:p>
          <a:p>
            <a:pPr algn="l" defTabSz="443483">
              <a:defRPr sz="1700">
                <a:solidFill>
                  <a:srgbClr val="212B35"/>
                </a:solidFill>
                <a:latin typeface="+mn-lt"/>
                <a:ea typeface="+mn-ea"/>
                <a:cs typeface="+mn-cs"/>
                <a:sym typeface="Helvetica"/>
              </a:defRPr>
            </a:pPr>
            <a:r>
              <a:t>Generate Site map automatically</a:t>
            </a:r>
          </a:p>
          <a:p>
            <a:pPr algn="l" defTabSz="443483">
              <a:defRPr sz="1700">
                <a:solidFill>
                  <a:srgbClr val="212B35"/>
                </a:solidFill>
                <a:latin typeface="+mn-lt"/>
                <a:ea typeface="+mn-ea"/>
                <a:cs typeface="+mn-cs"/>
                <a:sym typeface="Helvetica"/>
              </a:defRPr>
            </a:pPr>
            <a:r>
              <a:t>Discounts across the platform</a:t>
            </a:r>
          </a:p>
          <a:p>
            <a:pPr algn="l" defTabSz="443483">
              <a:defRPr sz="1700">
                <a:solidFill>
                  <a:srgbClr val="212B35"/>
                </a:solidFill>
                <a:latin typeface="+mn-lt"/>
                <a:ea typeface="+mn-ea"/>
                <a:cs typeface="+mn-cs"/>
                <a:sym typeface="Helvetica"/>
              </a:defRPr>
            </a:pPr>
            <a:r>
              <a:t>Gift cards</a:t>
            </a:r>
          </a:p>
          <a:p>
            <a:pPr algn="l" defTabSz="443483">
              <a:defRPr sz="1700">
                <a:solidFill>
                  <a:srgbClr val="212B35"/>
                </a:solidFill>
                <a:latin typeface="+mn-lt"/>
                <a:ea typeface="+mn-ea"/>
                <a:cs typeface="+mn-cs"/>
                <a:sym typeface="Helvetica"/>
              </a:defRPr>
            </a:pPr>
            <a:r>
              <a:t>Social media integration</a:t>
            </a:r>
          </a:p>
          <a:p>
            <a:pPr algn="l" defTabSz="443483">
              <a:defRPr sz="1700">
                <a:solidFill>
                  <a:srgbClr val="212B35"/>
                </a:solidFill>
                <a:latin typeface="+mn-lt"/>
                <a:ea typeface="+mn-ea"/>
                <a:cs typeface="+mn-cs"/>
                <a:sym typeface="Helvetica"/>
              </a:defRPr>
            </a:pPr>
            <a:r>
              <a:t>Product reviews by customers</a:t>
            </a:r>
          </a:p>
          <a:p>
            <a:pPr algn="l" defTabSz="443483">
              <a:defRPr sz="1700">
                <a:solidFill>
                  <a:srgbClr val="212B35"/>
                </a:solidFill>
                <a:latin typeface="+mn-lt"/>
                <a:ea typeface="+mn-ea"/>
                <a:cs typeface="+mn-cs"/>
                <a:sym typeface="Helvetica"/>
              </a:defRPr>
            </a:pPr>
            <a:r>
              <a:t>Email marketing integration</a:t>
            </a:r>
          </a:p>
          <a:p>
            <a:pPr algn="l" defTabSz="443483">
              <a:defRPr sz="1700">
                <a:solidFill>
                  <a:srgbClr val="212B35"/>
                </a:solidFill>
                <a:latin typeface="+mn-lt"/>
                <a:ea typeface="+mn-ea"/>
                <a:cs typeface="+mn-cs"/>
                <a:sym typeface="Helvetica"/>
              </a:defRPr>
            </a:pPr>
            <a:endParaRPr/>
          </a:p>
          <a:p>
            <a:pPr algn="l" defTabSz="443483">
              <a:defRPr sz="1700" u="sng">
                <a:solidFill>
                  <a:srgbClr val="212B35"/>
                </a:solidFill>
                <a:latin typeface="+mn-lt"/>
                <a:ea typeface="+mn-ea"/>
                <a:cs typeface="+mn-cs"/>
                <a:sym typeface="Helvetica"/>
              </a:defRPr>
            </a:pPr>
            <a:r>
              <a:t>Product:</a:t>
            </a:r>
          </a:p>
          <a:p>
            <a:pPr algn="l" defTabSz="443483">
              <a:defRPr sz="1700">
                <a:solidFill>
                  <a:srgbClr val="212B35"/>
                </a:solidFill>
                <a:latin typeface="+mn-lt"/>
                <a:ea typeface="+mn-ea"/>
                <a:cs typeface="+mn-cs"/>
                <a:sym typeface="Helvetica"/>
              </a:defRPr>
            </a:pPr>
            <a:r>
              <a:t>Inventory management</a:t>
            </a:r>
          </a:p>
          <a:p>
            <a:pPr algn="l" defTabSz="443483">
              <a:defRPr sz="1700">
                <a:solidFill>
                  <a:srgbClr val="212B35"/>
                </a:solidFill>
                <a:latin typeface="+mn-lt"/>
                <a:ea typeface="+mn-ea"/>
                <a:cs typeface="+mn-cs"/>
                <a:sym typeface="Helvetica"/>
              </a:defRPr>
            </a:pPr>
            <a:r>
              <a:t>Product variants</a:t>
            </a:r>
          </a:p>
          <a:p>
            <a:pPr algn="l" defTabSz="443483">
              <a:defRPr sz="1700">
                <a:solidFill>
                  <a:srgbClr val="212B35"/>
                </a:solidFill>
                <a:latin typeface="+mn-lt"/>
                <a:ea typeface="+mn-ea"/>
                <a:cs typeface="+mn-cs"/>
                <a:sym typeface="Helvetica"/>
              </a:defRPr>
            </a:pPr>
            <a:r>
              <a:t>Product organisation e.g. category </a:t>
            </a:r>
          </a:p>
          <a:p>
            <a:pPr algn="l" defTabSz="443483">
              <a:defRPr sz="1700">
                <a:solidFill>
                  <a:srgbClr val="212B35"/>
                </a:solidFill>
                <a:latin typeface="+mn-lt"/>
                <a:ea typeface="+mn-ea"/>
                <a:cs typeface="+mn-cs"/>
                <a:sym typeface="Helvetica"/>
              </a:defRPr>
            </a:pPr>
            <a:r>
              <a:t>Multiple images per product</a:t>
            </a:r>
          </a:p>
          <a:p>
            <a:pPr algn="l" defTabSz="443483">
              <a:defRPr sz="1700">
                <a:solidFill>
                  <a:srgbClr val="212B35"/>
                </a:solidFill>
                <a:latin typeface="+mn-lt"/>
                <a:ea typeface="+mn-ea"/>
                <a:cs typeface="+mn-cs"/>
                <a:sym typeface="Helvetica"/>
              </a:defRPr>
            </a:pPr>
            <a:r>
              <a:t>Digital product direct download</a:t>
            </a:r>
          </a:p>
          <a:p>
            <a:pPr algn="l" defTabSz="443483">
              <a:defRPr sz="1700">
                <a:solidFill>
                  <a:srgbClr val="212B35"/>
                </a:solidFill>
                <a:latin typeface="+mn-lt"/>
                <a:ea typeface="+mn-ea"/>
                <a:cs typeface="+mn-cs"/>
                <a:sym typeface="Helvetica"/>
              </a:defRPr>
            </a:pPr>
            <a:r>
              <a:t>Import/export csv</a:t>
            </a:r>
          </a:p>
        </p:txBody>
      </p:sp>
      <p:sp>
        <p:nvSpPr>
          <p:cNvPr id="215" name="Analytics:…"/>
          <p:cNvSpPr txBox="1"/>
          <p:nvPr/>
        </p:nvSpPr>
        <p:spPr>
          <a:xfrm>
            <a:off x="9029700" y="2203575"/>
            <a:ext cx="4644977" cy="6667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1800" u="sng">
                <a:solidFill>
                  <a:srgbClr val="212B35"/>
                </a:solidFill>
                <a:latin typeface="+mn-lt"/>
                <a:ea typeface="+mn-ea"/>
                <a:cs typeface="+mn-cs"/>
                <a:sym typeface="Helvetica"/>
              </a:defRPr>
            </a:pPr>
            <a:r>
              <a:t>Analytics:</a:t>
            </a:r>
          </a:p>
          <a:p>
            <a:pPr algn="l" defTabSz="457200">
              <a:defRPr sz="1800">
                <a:solidFill>
                  <a:srgbClr val="212B35"/>
                </a:solidFill>
                <a:latin typeface="+mn-lt"/>
                <a:ea typeface="+mn-ea"/>
                <a:cs typeface="+mn-cs"/>
                <a:sym typeface="Helvetica"/>
              </a:defRPr>
            </a:pPr>
            <a:r>
              <a:t>Dashboard</a:t>
            </a:r>
          </a:p>
          <a:p>
            <a:pPr algn="l" defTabSz="457200">
              <a:defRPr sz="1800">
                <a:solidFill>
                  <a:srgbClr val="212B35"/>
                </a:solidFill>
                <a:latin typeface="+mn-lt"/>
                <a:ea typeface="+mn-ea"/>
                <a:cs typeface="+mn-cs"/>
                <a:sym typeface="Helvetica"/>
              </a:defRPr>
            </a:pPr>
            <a:r>
              <a:t>Product reports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chnology overview"/>
          <p:cNvSpPr txBox="1">
            <a:spLocks noGrp="1"/>
          </p:cNvSpPr>
          <p:nvPr>
            <p:ph type="title"/>
          </p:nvPr>
        </p:nvSpPr>
        <p:spPr>
          <a:xfrm>
            <a:off x="711200" y="20533"/>
            <a:ext cx="5791200" cy="1701801"/>
          </a:xfrm>
          <a:prstGeom prst="rect">
            <a:avLst/>
          </a:prstGeom>
        </p:spPr>
        <p:txBody>
          <a:bodyPr/>
          <a:lstStyle/>
          <a:p>
            <a:pPr algn="l"/>
            <a:r>
              <a:rPr dirty="0"/>
              <a:t>Technology overview</a:t>
            </a:r>
            <a:br>
              <a:rPr lang="en-US" dirty="0"/>
            </a:br>
            <a:endParaRPr dirty="0"/>
          </a:p>
        </p:txBody>
      </p:sp>
      <p:pic>
        <p:nvPicPr>
          <p:cNvPr id="5" name="Picture 4">
            <a:extLst>
              <a:ext uri="{FF2B5EF4-FFF2-40B4-BE49-F238E27FC236}">
                <a16:creationId xmlns:a16="http://schemas.microsoft.com/office/drawing/2014/main" id="{4F6D04A8-C39D-4F76-B88C-0D521D003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6132" y="952500"/>
            <a:ext cx="10260561" cy="7920753"/>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chnology overview"/>
          <p:cNvSpPr txBox="1">
            <a:spLocks noGrp="1"/>
          </p:cNvSpPr>
          <p:nvPr>
            <p:ph type="title"/>
          </p:nvPr>
        </p:nvSpPr>
        <p:spPr>
          <a:xfrm>
            <a:off x="711199" y="20531"/>
            <a:ext cx="9638145" cy="1701801"/>
          </a:xfrm>
          <a:prstGeom prst="rect">
            <a:avLst/>
          </a:prstGeom>
        </p:spPr>
        <p:txBody>
          <a:bodyPr/>
          <a:lstStyle/>
          <a:p>
            <a:pPr algn="l"/>
            <a:r>
              <a:rPr dirty="0"/>
              <a:t>Technology </a:t>
            </a:r>
            <a:r>
              <a:rPr lang="en-US" dirty="0"/>
              <a:t>process </a:t>
            </a:r>
            <a:r>
              <a:rPr dirty="0"/>
              <a:t>overview</a:t>
            </a:r>
            <a:br>
              <a:rPr lang="en-US" dirty="0"/>
            </a:br>
            <a:r>
              <a:rPr lang="en-US" dirty="0"/>
              <a:t>Tiger Den (before)</a:t>
            </a:r>
            <a:endParaRPr dirty="0"/>
          </a:p>
        </p:txBody>
      </p:sp>
      <p:pic>
        <p:nvPicPr>
          <p:cNvPr id="5" name="Picture 4">
            <a:extLst>
              <a:ext uri="{FF2B5EF4-FFF2-40B4-BE49-F238E27FC236}">
                <a16:creationId xmlns:a16="http://schemas.microsoft.com/office/drawing/2014/main" id="{22E54985-B8C2-4A26-9017-24B27E9C8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530" y="1714850"/>
            <a:ext cx="11148060" cy="4716780"/>
          </a:xfrm>
          <a:prstGeom prst="rect">
            <a:avLst/>
          </a:prstGeom>
        </p:spPr>
      </p:pic>
    </p:spTree>
    <p:extLst>
      <p:ext uri="{BB962C8B-B14F-4D97-AF65-F5344CB8AC3E}">
        <p14:creationId xmlns:p14="http://schemas.microsoft.com/office/powerpoint/2010/main" val="127496518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chnology overview"/>
          <p:cNvSpPr txBox="1">
            <a:spLocks noGrp="1"/>
          </p:cNvSpPr>
          <p:nvPr>
            <p:ph type="title"/>
          </p:nvPr>
        </p:nvSpPr>
        <p:spPr>
          <a:xfrm>
            <a:off x="711199" y="20533"/>
            <a:ext cx="9638145" cy="1701801"/>
          </a:xfrm>
          <a:prstGeom prst="rect">
            <a:avLst/>
          </a:prstGeom>
        </p:spPr>
        <p:txBody>
          <a:bodyPr/>
          <a:lstStyle/>
          <a:p>
            <a:pPr algn="l"/>
            <a:r>
              <a:rPr dirty="0"/>
              <a:t>Technology </a:t>
            </a:r>
            <a:r>
              <a:rPr lang="en-US" dirty="0"/>
              <a:t>process </a:t>
            </a:r>
            <a:r>
              <a:rPr dirty="0"/>
              <a:t>overview</a:t>
            </a:r>
            <a:br>
              <a:rPr lang="en-US" dirty="0"/>
            </a:br>
            <a:r>
              <a:rPr lang="en-US" dirty="0"/>
              <a:t>Tiger Den (after)</a:t>
            </a:r>
            <a:endParaRPr dirty="0"/>
          </a:p>
        </p:txBody>
      </p:sp>
      <p:pic>
        <p:nvPicPr>
          <p:cNvPr id="5" name="Picture 4">
            <a:extLst>
              <a:ext uri="{FF2B5EF4-FFF2-40B4-BE49-F238E27FC236}">
                <a16:creationId xmlns:a16="http://schemas.microsoft.com/office/drawing/2014/main" id="{074064A3-5B88-41F6-AE33-1ED73291A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20" y="1792440"/>
            <a:ext cx="10980420" cy="6667500"/>
          </a:xfrm>
          <a:prstGeom prst="rect">
            <a:avLst/>
          </a:prstGeom>
        </p:spPr>
      </p:pic>
      <p:sp>
        <p:nvSpPr>
          <p:cNvPr id="6" name="Storefront:…">
            <a:extLst>
              <a:ext uri="{FF2B5EF4-FFF2-40B4-BE49-F238E27FC236}">
                <a16:creationId xmlns:a16="http://schemas.microsoft.com/office/drawing/2014/main" id="{EB938404-E4DC-4D52-B708-2FA3E05025B5}"/>
              </a:ext>
            </a:extLst>
          </p:cNvPr>
          <p:cNvSpPr txBox="1">
            <a:spLocks noGrp="1"/>
          </p:cNvSpPr>
          <p:nvPr>
            <p:ph type="body" sz="half" idx="1"/>
          </p:nvPr>
        </p:nvSpPr>
        <p:spPr>
          <a:xfrm>
            <a:off x="571500" y="2194041"/>
            <a:ext cx="4644977" cy="6667505"/>
          </a:xfrm>
          <a:prstGeom prst="rect">
            <a:avLst/>
          </a:prstGeom>
        </p:spPr>
        <p:txBody>
          <a:bodyPr/>
          <a:lstStyle/>
          <a:p>
            <a:pPr marL="0" indent="0" defTabSz="457200">
              <a:spcBef>
                <a:spcPts val="0"/>
              </a:spcBef>
              <a:buSzTx/>
              <a:buNone/>
              <a:defRPr sz="1800" u="sng">
                <a:solidFill>
                  <a:srgbClr val="212B35"/>
                </a:solidFill>
                <a:latin typeface="+mn-lt"/>
                <a:ea typeface="+mn-ea"/>
                <a:cs typeface="+mn-cs"/>
                <a:sym typeface="Helvetica"/>
              </a:defRPr>
            </a:pPr>
            <a:r>
              <a:rPr dirty="0"/>
              <a:t>Storefront:</a:t>
            </a:r>
          </a:p>
          <a:p>
            <a:pPr marL="0" indent="0" defTabSz="457200">
              <a:spcBef>
                <a:spcPts val="0"/>
              </a:spcBef>
              <a:buSzTx/>
              <a:buNone/>
              <a:defRPr sz="1800">
                <a:solidFill>
                  <a:srgbClr val="212B35"/>
                </a:solidFill>
                <a:latin typeface="+mn-lt"/>
                <a:ea typeface="+mn-ea"/>
                <a:cs typeface="+mn-cs"/>
                <a:sym typeface="Helvetica"/>
              </a:defRPr>
            </a:pPr>
            <a:r>
              <a:rPr dirty="0"/>
              <a:t>Professional themes available</a:t>
            </a:r>
          </a:p>
          <a:p>
            <a:pPr marL="0" indent="0" defTabSz="457200">
              <a:spcBef>
                <a:spcPts val="0"/>
              </a:spcBef>
              <a:buSzTx/>
              <a:buNone/>
              <a:defRPr sz="1800">
                <a:solidFill>
                  <a:srgbClr val="212B35"/>
                </a:solidFill>
                <a:latin typeface="+mn-lt"/>
                <a:ea typeface="+mn-ea"/>
                <a:cs typeface="+mn-cs"/>
                <a:sym typeface="Helvetica"/>
              </a:defRPr>
            </a:pPr>
            <a:r>
              <a:rPr dirty="0"/>
              <a:t>Mobile commerce ready</a:t>
            </a:r>
          </a:p>
          <a:p>
            <a:pPr marL="0" indent="0" defTabSz="457200">
              <a:spcBef>
                <a:spcPts val="0"/>
              </a:spcBef>
              <a:buSzTx/>
              <a:buNone/>
              <a:defRPr sz="1800">
                <a:solidFill>
                  <a:srgbClr val="212B35"/>
                </a:solidFill>
                <a:latin typeface="+mn-lt"/>
                <a:ea typeface="+mn-ea"/>
                <a:cs typeface="+mn-cs"/>
                <a:sym typeface="Helvetica"/>
              </a:defRPr>
            </a:pPr>
            <a:r>
              <a:rPr dirty="0"/>
              <a:t>Ability to brand the store</a:t>
            </a:r>
          </a:p>
          <a:p>
            <a:pPr marL="0" indent="0" defTabSz="457200">
              <a:spcBef>
                <a:spcPts val="0"/>
              </a:spcBef>
              <a:buSzTx/>
              <a:buNone/>
              <a:defRPr sz="1800">
                <a:solidFill>
                  <a:srgbClr val="212B35"/>
                </a:solidFill>
                <a:latin typeface="+mn-lt"/>
                <a:ea typeface="+mn-ea"/>
                <a:cs typeface="+mn-cs"/>
                <a:sym typeface="Helvetica"/>
              </a:defRPr>
            </a:pPr>
            <a:r>
              <a:rPr dirty="0"/>
              <a:t>Ease of maintenance</a:t>
            </a:r>
          </a:p>
          <a:p>
            <a:pPr marL="0" indent="0" defTabSz="457200">
              <a:spcBef>
                <a:spcPts val="0"/>
              </a:spcBef>
              <a:buSzTx/>
              <a:buNone/>
              <a:defRPr sz="1800">
                <a:solidFill>
                  <a:srgbClr val="212B35"/>
                </a:solidFill>
                <a:latin typeface="+mn-lt"/>
                <a:ea typeface="+mn-ea"/>
                <a:cs typeface="+mn-cs"/>
                <a:sym typeface="Helvetica"/>
              </a:defRPr>
            </a:pPr>
            <a:r>
              <a:rPr dirty="0"/>
              <a:t>Inventory system</a:t>
            </a:r>
          </a:p>
          <a:p>
            <a:pPr marL="0" indent="0" defTabSz="457200">
              <a:spcBef>
                <a:spcPts val="0"/>
              </a:spcBef>
              <a:buSzTx/>
              <a:buNone/>
              <a:defRPr sz="1800">
                <a:solidFill>
                  <a:srgbClr val="212B35"/>
                </a:solidFill>
                <a:latin typeface="+mn-lt"/>
                <a:ea typeface="+mn-ea"/>
                <a:cs typeface="+mn-cs"/>
                <a:sym typeface="Helvetica"/>
              </a:defRPr>
            </a:pPr>
            <a:r>
              <a:rPr dirty="0"/>
              <a:t>Payment system</a:t>
            </a:r>
          </a:p>
          <a:p>
            <a:pPr marL="0" indent="0" defTabSz="457200">
              <a:spcBef>
                <a:spcPts val="0"/>
              </a:spcBef>
              <a:buSzTx/>
              <a:buNone/>
              <a:defRPr sz="1800">
                <a:solidFill>
                  <a:srgbClr val="212B35"/>
                </a:solidFill>
                <a:latin typeface="+mn-lt"/>
                <a:ea typeface="+mn-ea"/>
                <a:cs typeface="+mn-cs"/>
                <a:sym typeface="Helvetica"/>
              </a:defRPr>
            </a:pPr>
            <a:r>
              <a:rPr dirty="0"/>
              <a:t>Use of own domain name e.g. </a:t>
            </a:r>
            <a:r>
              <a:rPr dirty="0" err="1"/>
              <a:t>WAB.shop</a:t>
            </a:r>
            <a:r>
              <a:rPr dirty="0"/>
              <a:t>.</a:t>
            </a:r>
          </a:p>
          <a:p>
            <a:pPr marL="0" indent="0" defTabSz="457200">
              <a:spcBef>
                <a:spcPts val="0"/>
              </a:spcBef>
              <a:buSzTx/>
              <a:buNone/>
              <a:defRPr sz="1800">
                <a:solidFill>
                  <a:srgbClr val="212B35"/>
                </a:solidFill>
                <a:latin typeface="+mn-lt"/>
                <a:ea typeface="+mn-ea"/>
                <a:cs typeface="+mn-cs"/>
                <a:sym typeface="Helvetica"/>
              </a:defRPr>
            </a:pPr>
            <a:endParaRPr dirty="0"/>
          </a:p>
          <a:p>
            <a:pPr marL="0" indent="0" defTabSz="457200">
              <a:spcBef>
                <a:spcPts val="0"/>
              </a:spcBef>
              <a:buSzTx/>
              <a:buNone/>
              <a:defRPr sz="1800" u="sng">
                <a:solidFill>
                  <a:srgbClr val="212B35"/>
                </a:solidFill>
                <a:latin typeface="+mn-lt"/>
                <a:ea typeface="+mn-ea"/>
                <a:cs typeface="+mn-cs"/>
                <a:sym typeface="Helvetica"/>
              </a:defRPr>
            </a:pPr>
            <a:r>
              <a:rPr dirty="0"/>
              <a:t>Store:</a:t>
            </a:r>
          </a:p>
          <a:p>
            <a:pPr marL="0" indent="0" defTabSz="457200">
              <a:spcBef>
                <a:spcPts val="0"/>
              </a:spcBef>
              <a:buSzTx/>
              <a:buNone/>
              <a:defRPr sz="1800">
                <a:solidFill>
                  <a:srgbClr val="212B35"/>
                </a:solidFill>
                <a:latin typeface="+mn-lt"/>
                <a:ea typeface="+mn-ea"/>
                <a:cs typeface="+mn-cs"/>
                <a:sym typeface="Helvetica"/>
              </a:defRPr>
            </a:pPr>
            <a:r>
              <a:rPr dirty="0"/>
              <a:t>SSL encryption</a:t>
            </a:r>
          </a:p>
          <a:p>
            <a:pPr marL="0" indent="0" defTabSz="457200">
              <a:spcBef>
                <a:spcPts val="0"/>
              </a:spcBef>
              <a:buSzTx/>
              <a:buNone/>
              <a:defRPr sz="1800">
                <a:solidFill>
                  <a:srgbClr val="212B35"/>
                </a:solidFill>
                <a:latin typeface="+mn-lt"/>
                <a:ea typeface="+mn-ea"/>
                <a:cs typeface="+mn-cs"/>
                <a:sym typeface="Helvetica"/>
              </a:defRPr>
            </a:pPr>
            <a:r>
              <a:rPr dirty="0"/>
              <a:t>Credit card &amp; alternative payment gateways  e.g. </a:t>
            </a:r>
            <a:r>
              <a:rPr dirty="0" err="1"/>
              <a:t>wechat</a:t>
            </a:r>
            <a:r>
              <a:rPr dirty="0"/>
              <a:t>/</a:t>
            </a:r>
            <a:r>
              <a:rPr dirty="0" err="1"/>
              <a:t>alipay</a:t>
            </a:r>
            <a:r>
              <a:rPr dirty="0"/>
              <a:t>/</a:t>
            </a:r>
            <a:r>
              <a:rPr dirty="0" err="1"/>
              <a:t>paypal</a:t>
            </a:r>
            <a:endParaRPr dirty="0"/>
          </a:p>
          <a:p>
            <a:pPr marL="0" indent="0" defTabSz="457200">
              <a:spcBef>
                <a:spcPts val="0"/>
              </a:spcBef>
              <a:buSzTx/>
              <a:buNone/>
              <a:defRPr sz="1800">
                <a:solidFill>
                  <a:srgbClr val="212B35"/>
                </a:solidFill>
                <a:latin typeface="+mn-lt"/>
                <a:ea typeface="+mn-ea"/>
                <a:cs typeface="+mn-cs"/>
                <a:sym typeface="Helvetica"/>
              </a:defRPr>
            </a:pPr>
            <a:r>
              <a:rPr dirty="0"/>
              <a:t>Language</a:t>
            </a:r>
          </a:p>
          <a:p>
            <a:pPr marL="0" indent="0" defTabSz="457200">
              <a:spcBef>
                <a:spcPts val="0"/>
              </a:spcBef>
              <a:buSzTx/>
              <a:buNone/>
              <a:defRPr sz="1800">
                <a:solidFill>
                  <a:srgbClr val="212B35"/>
                </a:solidFill>
                <a:latin typeface="+mn-lt"/>
                <a:ea typeface="+mn-ea"/>
                <a:cs typeface="+mn-cs"/>
                <a:sym typeface="Helvetica"/>
              </a:defRPr>
            </a:pPr>
            <a:endParaRPr dirty="0"/>
          </a:p>
          <a:p>
            <a:pPr marL="0" indent="0" defTabSz="457200">
              <a:spcBef>
                <a:spcPts val="0"/>
              </a:spcBef>
              <a:buSzTx/>
              <a:buNone/>
              <a:defRPr sz="1800" u="sng">
                <a:solidFill>
                  <a:srgbClr val="212B35"/>
                </a:solidFill>
                <a:latin typeface="+mn-lt"/>
                <a:ea typeface="+mn-ea"/>
                <a:cs typeface="+mn-cs"/>
                <a:sym typeface="Helvetica"/>
              </a:defRPr>
            </a:pPr>
            <a:r>
              <a:rPr dirty="0"/>
              <a:t>Backroom:</a:t>
            </a:r>
          </a:p>
          <a:p>
            <a:pPr marL="0" indent="0" defTabSz="457200">
              <a:spcBef>
                <a:spcPts val="0"/>
              </a:spcBef>
              <a:buSzTx/>
              <a:buNone/>
              <a:defRPr sz="1800">
                <a:solidFill>
                  <a:srgbClr val="212B35"/>
                </a:solidFill>
                <a:latin typeface="+mn-lt"/>
                <a:ea typeface="+mn-ea"/>
                <a:cs typeface="+mn-cs"/>
                <a:sym typeface="Helvetica"/>
              </a:defRPr>
            </a:pPr>
            <a:r>
              <a:rPr dirty="0"/>
              <a:t>Integrated with shipping</a:t>
            </a:r>
          </a:p>
          <a:p>
            <a:pPr marL="0" indent="0" defTabSz="457200">
              <a:spcBef>
                <a:spcPts val="0"/>
              </a:spcBef>
              <a:buSzTx/>
              <a:buNone/>
              <a:defRPr sz="1800">
                <a:solidFill>
                  <a:srgbClr val="212B35"/>
                </a:solidFill>
                <a:latin typeface="+mn-lt"/>
                <a:ea typeface="+mn-ea"/>
                <a:cs typeface="+mn-cs"/>
                <a:sym typeface="Helvetica"/>
              </a:defRPr>
            </a:pPr>
            <a:r>
              <a:rPr dirty="0"/>
              <a:t>Tax calculation </a:t>
            </a:r>
          </a:p>
          <a:p>
            <a:pPr marL="0" indent="0" defTabSz="457200">
              <a:spcBef>
                <a:spcPts val="0"/>
              </a:spcBef>
              <a:buSzTx/>
              <a:buNone/>
              <a:defRPr sz="1800">
                <a:solidFill>
                  <a:srgbClr val="212B35"/>
                </a:solidFill>
                <a:latin typeface="+mn-lt"/>
                <a:ea typeface="+mn-ea"/>
                <a:cs typeface="+mn-cs"/>
                <a:sym typeface="Helvetica"/>
              </a:defRPr>
            </a:pPr>
            <a:r>
              <a:rPr dirty="0"/>
              <a:t>Fapiao generation</a:t>
            </a:r>
          </a:p>
        </p:txBody>
      </p:sp>
    </p:spTree>
    <p:extLst>
      <p:ext uri="{BB962C8B-B14F-4D97-AF65-F5344CB8AC3E}">
        <p14:creationId xmlns:p14="http://schemas.microsoft.com/office/powerpoint/2010/main" val="154820838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Features to consider"/>
          <p:cNvSpPr txBox="1">
            <a:spLocks noGrp="1"/>
          </p:cNvSpPr>
          <p:nvPr>
            <p:ph type="title"/>
          </p:nvPr>
        </p:nvSpPr>
        <p:spPr>
          <a:prstGeom prst="rect">
            <a:avLst/>
          </a:prstGeom>
        </p:spPr>
        <p:txBody>
          <a:bodyPr/>
          <a:lstStyle/>
          <a:p>
            <a:r>
              <a:rPr lang="en-US" dirty="0"/>
              <a:t>User Permission Profiles</a:t>
            </a:r>
            <a:endParaRPr dirty="0"/>
          </a:p>
        </p:txBody>
      </p:sp>
      <p:sp>
        <p:nvSpPr>
          <p:cNvPr id="3" name="Text Placeholder 2">
            <a:extLst>
              <a:ext uri="{FF2B5EF4-FFF2-40B4-BE49-F238E27FC236}">
                <a16:creationId xmlns:a16="http://schemas.microsoft.com/office/drawing/2014/main" id="{A0831ADC-3C60-4EA9-B159-B5922261C295}"/>
              </a:ext>
            </a:extLst>
          </p:cNvPr>
          <p:cNvSpPr>
            <a:spLocks noGrp="1"/>
          </p:cNvSpPr>
          <p:nvPr>
            <p:ph type="body" idx="1"/>
          </p:nvPr>
        </p:nvSpPr>
        <p:spPr/>
        <p:txBody>
          <a:bodyPr/>
          <a:lstStyle/>
          <a:p>
            <a:pPr marL="0" indent="0">
              <a:buNone/>
            </a:pPr>
            <a:r>
              <a:rPr lang="en-US" dirty="0"/>
              <a:t>Administrator / Superuser</a:t>
            </a:r>
          </a:p>
          <a:p>
            <a:pPr lvl="1">
              <a:spcBef>
                <a:spcPts val="2400"/>
              </a:spcBef>
            </a:pPr>
            <a:r>
              <a:rPr lang="en-US" sz="3000" dirty="0"/>
              <a:t>No restrictions</a:t>
            </a:r>
            <a:endParaRPr lang="en-US" dirty="0"/>
          </a:p>
          <a:p>
            <a:pPr marL="0" indent="0">
              <a:buNone/>
            </a:pPr>
            <a:r>
              <a:rPr lang="en-US" dirty="0"/>
              <a:t>Fulfillment</a:t>
            </a:r>
          </a:p>
          <a:p>
            <a:pPr lvl="1">
              <a:spcBef>
                <a:spcPts val="2400"/>
              </a:spcBef>
            </a:pPr>
            <a:r>
              <a:rPr lang="en-US" sz="3000" dirty="0"/>
              <a:t>Place order on behalf of another</a:t>
            </a:r>
          </a:p>
          <a:p>
            <a:pPr lvl="1">
              <a:spcBef>
                <a:spcPts val="2400"/>
              </a:spcBef>
            </a:pPr>
            <a:r>
              <a:rPr lang="en-US" sz="3000" dirty="0"/>
              <a:t>Modify an order’s status</a:t>
            </a:r>
          </a:p>
          <a:p>
            <a:pPr lvl="1">
              <a:spcBef>
                <a:spcPts val="2400"/>
              </a:spcBef>
            </a:pPr>
            <a:r>
              <a:rPr lang="en-US" sz="3000" dirty="0"/>
              <a:t>Accept cash payment</a:t>
            </a:r>
          </a:p>
          <a:p>
            <a:pPr lvl="1">
              <a:spcBef>
                <a:spcPts val="2400"/>
              </a:spcBef>
            </a:pPr>
            <a:endParaRPr lang="en-US" sz="3000" dirty="0"/>
          </a:p>
        </p:txBody>
      </p:sp>
    </p:spTree>
    <p:extLst>
      <p:ext uri="{BB962C8B-B14F-4D97-AF65-F5344CB8AC3E}">
        <p14:creationId xmlns:p14="http://schemas.microsoft.com/office/powerpoint/2010/main" val="369779148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Objectives"/>
          <p:cNvSpPr txBox="1">
            <a:spLocks noGrp="1"/>
          </p:cNvSpPr>
          <p:nvPr>
            <p:ph type="title"/>
          </p:nvPr>
        </p:nvSpPr>
        <p:spPr>
          <a:prstGeom prst="rect">
            <a:avLst/>
          </a:prstGeom>
        </p:spPr>
        <p:txBody>
          <a:bodyPr/>
          <a:lstStyle/>
          <a:p>
            <a:r>
              <a:t>1.  Current situation</a:t>
            </a:r>
          </a:p>
        </p:txBody>
      </p:sp>
      <p:sp>
        <p:nvSpPr>
          <p:cNvPr id="134" name="Offer WAB Tiger merchandise to customers 24/7…"/>
          <p:cNvSpPr txBox="1">
            <a:spLocks noGrp="1"/>
          </p:cNvSpPr>
          <p:nvPr>
            <p:ph type="body" idx="1"/>
          </p:nvPr>
        </p:nvSpPr>
        <p:spPr>
          <a:prstGeom prst="rect">
            <a:avLst/>
          </a:prstGeom>
        </p:spPr>
        <p:txBody>
          <a:bodyPr/>
          <a:lstStyle/>
          <a:p>
            <a:r>
              <a:t>Parent Link sells WAB Tiger merchandise at one shop.</a:t>
            </a:r>
          </a:p>
          <a:p>
            <a:r>
              <a:t>The Tiger Den is located in WAB’s Elementary school.</a:t>
            </a:r>
          </a:p>
          <a:p>
            <a:r>
              <a:t>Volunteers run the shop. </a:t>
            </a:r>
          </a:p>
          <a:p>
            <a:r>
              <a:t>Shopping hours are limited.  </a:t>
            </a:r>
          </a:p>
          <a:p>
            <a:r>
              <a:t>Tiger plays valuable role in the community</a:t>
            </a:r>
          </a:p>
          <a:p>
            <a:r>
              <a:t>Legal and financial aspects held by WAB</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inance"/>
          <p:cNvSpPr txBox="1">
            <a:spLocks noGrp="1"/>
          </p:cNvSpPr>
          <p:nvPr>
            <p:ph type="title"/>
          </p:nvPr>
        </p:nvSpPr>
        <p:spPr>
          <a:xfrm>
            <a:off x="796785" y="175039"/>
            <a:ext cx="11861805" cy="3175001"/>
          </a:xfrm>
          <a:prstGeom prst="rect">
            <a:avLst/>
          </a:prstGeom>
        </p:spPr>
        <p:txBody>
          <a:bodyPr/>
          <a:lstStyle/>
          <a:p>
            <a:r>
              <a:t>5.	Legal</a:t>
            </a:r>
          </a:p>
        </p:txBody>
      </p:sp>
      <p:sp>
        <p:nvSpPr>
          <p:cNvPr id="221" name="Finance"/>
          <p:cNvSpPr txBox="1"/>
          <p:nvPr/>
        </p:nvSpPr>
        <p:spPr>
          <a:xfrm>
            <a:off x="1016827" y="2661754"/>
            <a:ext cx="10971146" cy="54138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228600" indent="-228600" algn="l" defTabSz="233679">
              <a:buSzPct val="100000"/>
              <a:buFont typeface="Arial"/>
              <a:buChar char="•"/>
              <a:defRPr sz="2400">
                <a:latin typeface="+mn-lt"/>
                <a:ea typeface="+mn-ea"/>
                <a:cs typeface="+mn-cs"/>
                <a:sym typeface="Helvetica"/>
              </a:defRPr>
            </a:pPr>
            <a:r>
              <a:t>Parent Link runs the shop and future online sales of WAB </a:t>
            </a:r>
            <a:br/>
            <a:r>
              <a:t>Tiger Merchandise.</a:t>
            </a:r>
          </a:p>
          <a:p>
            <a:pPr algn="l" defTabSz="233679">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r>
              <a:t>Parent Link does </a:t>
            </a:r>
            <a:r>
              <a:rPr u="sng"/>
              <a:t>not</a:t>
            </a:r>
            <a:r>
              <a:t> have a legal entity.</a:t>
            </a: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r>
              <a:t>WAB has to apply for the necessary licenses, bank accounts and legal documents.</a:t>
            </a: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r>
              <a:t>WAB has to approve this project.</a:t>
            </a:r>
          </a:p>
          <a:p>
            <a:pPr marL="228600" indent="-228600" algn="l" defTabSz="233679">
              <a:buSzPct val="100000"/>
              <a:buFont typeface="Arial"/>
              <a:buChar char="•"/>
              <a:defRPr sz="2400">
                <a:latin typeface="+mn-lt"/>
                <a:ea typeface="+mn-ea"/>
                <a:cs typeface="+mn-cs"/>
                <a:sym typeface="Helvetica"/>
              </a:defRPr>
            </a:pPr>
            <a:endParaRPr/>
          </a:p>
          <a:p>
            <a:pPr algn="l" defTabSz="233679">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422030" indent="-422030" algn="l" defTabSz="233679">
              <a:buSzPct val="100000"/>
              <a:buFont typeface="Arial"/>
              <a:buChar char="•"/>
              <a:defRPr sz="400">
                <a:latin typeface="+mn-lt"/>
                <a:ea typeface="+mn-ea"/>
                <a:cs typeface="+mn-cs"/>
                <a:sym typeface="Helvetica"/>
              </a:defRPr>
            </a:pPr>
            <a:br/>
            <a:br/>
            <a:br/>
            <a:b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Business model"/>
          <p:cNvSpPr txBox="1">
            <a:spLocks noGrp="1"/>
          </p:cNvSpPr>
          <p:nvPr>
            <p:ph type="title"/>
          </p:nvPr>
        </p:nvSpPr>
        <p:spPr>
          <a:prstGeom prst="rect">
            <a:avLst/>
          </a:prstGeom>
        </p:spPr>
        <p:txBody>
          <a:bodyPr/>
          <a:lstStyle/>
          <a:p>
            <a:r>
              <a:t>Business model</a:t>
            </a:r>
          </a:p>
        </p:txBody>
      </p:sp>
      <p:graphicFrame>
        <p:nvGraphicFramePr>
          <p:cNvPr id="224" name="Table"/>
          <p:cNvGraphicFramePr/>
          <p:nvPr/>
        </p:nvGraphicFramePr>
        <p:xfrm>
          <a:off x="1678184" y="5257800"/>
          <a:ext cx="9064225" cy="3630710"/>
        </p:xfrm>
        <a:graphic>
          <a:graphicData uri="http://schemas.openxmlformats.org/drawingml/2006/table">
            <a:tbl>
              <a:tblPr bandRow="1">
                <a:tableStyleId>{4C3C2611-4C71-4FC5-86AE-919BDF0F9419}</a:tableStyleId>
              </a:tblPr>
              <a:tblGrid>
                <a:gridCol w="3838721">
                  <a:extLst>
                    <a:ext uri="{9D8B030D-6E8A-4147-A177-3AD203B41FA5}">
                      <a16:colId xmlns:a16="http://schemas.microsoft.com/office/drawing/2014/main" val="20000"/>
                    </a:ext>
                  </a:extLst>
                </a:gridCol>
                <a:gridCol w="1862348">
                  <a:extLst>
                    <a:ext uri="{9D8B030D-6E8A-4147-A177-3AD203B41FA5}">
                      <a16:colId xmlns:a16="http://schemas.microsoft.com/office/drawing/2014/main" val="20001"/>
                    </a:ext>
                  </a:extLst>
                </a:gridCol>
                <a:gridCol w="1758602">
                  <a:extLst>
                    <a:ext uri="{9D8B030D-6E8A-4147-A177-3AD203B41FA5}">
                      <a16:colId xmlns:a16="http://schemas.microsoft.com/office/drawing/2014/main" val="20002"/>
                    </a:ext>
                  </a:extLst>
                </a:gridCol>
                <a:gridCol w="1604554">
                  <a:extLst>
                    <a:ext uri="{9D8B030D-6E8A-4147-A177-3AD203B41FA5}">
                      <a16:colId xmlns:a16="http://schemas.microsoft.com/office/drawing/2014/main" val="20003"/>
                    </a:ext>
                  </a:extLst>
                </a:gridCol>
              </a:tblGrid>
              <a:tr h="363071">
                <a:tc>
                  <a:txBody>
                    <a:bodyPr/>
                    <a:lstStyle/>
                    <a:p>
                      <a:pPr algn="l">
                        <a:defRPr sz="1800"/>
                      </a:pPr>
                      <a:r>
                        <a:rPr sz="1400"/>
                        <a:t>Sample model </a:t>
                      </a: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extLst>
                  <a:ext uri="{0D108BD9-81ED-4DB2-BD59-A6C34878D82A}">
                    <a16:rowId xmlns:a16="http://schemas.microsoft.com/office/drawing/2014/main" val="10000"/>
                  </a:ext>
                </a:extLst>
              </a:tr>
              <a:tr h="363071">
                <a:tc>
                  <a:txBody>
                    <a:bodyPr/>
                    <a:lstStyle/>
                    <a:p>
                      <a:pPr algn="l">
                        <a:defRPr sz="1800"/>
                      </a:pPr>
                      <a:r>
                        <a:rPr sz="1400"/>
                        <a:t>Items</a:t>
                      </a:r>
                    </a:p>
                  </a:txBody>
                  <a:tcPr marL="0" marR="0" marT="0" marB="0" horzOverflow="overflow"/>
                </a:tc>
                <a:tc>
                  <a:txBody>
                    <a:bodyPr/>
                    <a:lstStyle/>
                    <a:p>
                      <a:pPr algn="l">
                        <a:defRPr sz="1800"/>
                      </a:pPr>
                      <a:r>
                        <a:rPr sz="1400"/>
                        <a:t>Cost Price</a:t>
                      </a:r>
                    </a:p>
                  </a:txBody>
                  <a:tcPr marL="0" marR="0" marT="0" marB="0" horzOverflow="overflow"/>
                </a:tc>
                <a:tc>
                  <a:txBody>
                    <a:bodyPr/>
                    <a:lstStyle/>
                    <a:p>
                      <a:pPr algn="l">
                        <a:defRPr sz="1800"/>
                      </a:pPr>
                      <a:r>
                        <a:rPr sz="1400"/>
                        <a:t>Sale Price</a:t>
                      </a:r>
                    </a:p>
                  </a:txBody>
                  <a:tcPr marL="0" marR="0" marT="0" marB="0" horzOverflow="overflow"/>
                </a:tc>
                <a:tc>
                  <a:txBody>
                    <a:bodyPr/>
                    <a:lstStyle/>
                    <a:p>
                      <a:pPr algn="l">
                        <a:defRPr sz="1800"/>
                      </a:pPr>
                      <a:r>
                        <a:rPr sz="1400"/>
                        <a:t>Gross Margin</a:t>
                      </a:r>
                    </a:p>
                  </a:txBody>
                  <a:tcPr marL="0" marR="0" marT="0" marB="0" horzOverflow="overflow"/>
                </a:tc>
                <a:extLst>
                  <a:ext uri="{0D108BD9-81ED-4DB2-BD59-A6C34878D82A}">
                    <a16:rowId xmlns:a16="http://schemas.microsoft.com/office/drawing/2014/main" val="10001"/>
                  </a:ext>
                </a:extLst>
              </a:tr>
              <a:tr h="363071">
                <a:tc>
                  <a:txBody>
                    <a:bodyPr/>
                    <a:lstStyle/>
                    <a:p>
                      <a:pPr algn="l"/>
                      <a:endParaRP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tc>
                  <a:txBody>
                    <a:bodyPr/>
                    <a:lstStyle/>
                    <a:p>
                      <a:pPr algn="l"/>
                      <a:endParaRPr/>
                    </a:p>
                  </a:txBody>
                  <a:tcPr marL="0" marR="0" marT="0" marB="0" horzOverflow="overflow"/>
                </a:tc>
                <a:extLst>
                  <a:ext uri="{0D108BD9-81ED-4DB2-BD59-A6C34878D82A}">
                    <a16:rowId xmlns:a16="http://schemas.microsoft.com/office/drawing/2014/main" val="10002"/>
                  </a:ext>
                </a:extLst>
              </a:tr>
              <a:tr h="363071">
                <a:tc>
                  <a:txBody>
                    <a:bodyPr/>
                    <a:lstStyle/>
                    <a:p>
                      <a:pPr algn="l">
                        <a:defRPr sz="1800"/>
                      </a:pPr>
                      <a:r>
                        <a:rPr sz="1400"/>
                        <a:t>Duffle Bags </a:t>
                      </a:r>
                    </a:p>
                  </a:txBody>
                  <a:tcPr marL="0" marR="0" marT="0" marB="0" horzOverflow="overflow"/>
                </a:tc>
                <a:tc>
                  <a:txBody>
                    <a:bodyPr/>
                    <a:lstStyle/>
                    <a:p>
                      <a:pPr algn="l">
                        <a:defRPr sz="1800"/>
                      </a:pPr>
                      <a:r>
                        <a:rPr sz="1400"/>
                        <a:t>CN¥210</a:t>
                      </a:r>
                    </a:p>
                  </a:txBody>
                  <a:tcPr marL="0" marR="0" marT="0" marB="0" horzOverflow="overflow"/>
                </a:tc>
                <a:tc>
                  <a:txBody>
                    <a:bodyPr/>
                    <a:lstStyle/>
                    <a:p>
                      <a:pPr algn="l">
                        <a:defRPr sz="1800"/>
                      </a:pPr>
                      <a:r>
                        <a:rPr sz="1400"/>
                        <a:t>CN¥420</a:t>
                      </a:r>
                    </a:p>
                  </a:txBody>
                  <a:tcPr marL="0" marR="0" marT="0" marB="0" horzOverflow="overflow"/>
                </a:tc>
                <a:tc>
                  <a:txBody>
                    <a:bodyPr/>
                    <a:lstStyle/>
                    <a:p>
                      <a:pPr algn="l">
                        <a:defRPr sz="1800"/>
                      </a:pPr>
                      <a:r>
                        <a:rPr sz="1400"/>
                        <a:t>CN¥210</a:t>
                      </a:r>
                    </a:p>
                  </a:txBody>
                  <a:tcPr marL="0" marR="0" marT="0" marB="0" horzOverflow="overflow"/>
                </a:tc>
                <a:extLst>
                  <a:ext uri="{0D108BD9-81ED-4DB2-BD59-A6C34878D82A}">
                    <a16:rowId xmlns:a16="http://schemas.microsoft.com/office/drawing/2014/main" val="10003"/>
                  </a:ext>
                </a:extLst>
              </a:tr>
              <a:tr h="363071">
                <a:tc>
                  <a:txBody>
                    <a:bodyPr/>
                    <a:lstStyle/>
                    <a:p>
                      <a:pPr algn="l">
                        <a:defRPr sz="1800"/>
                      </a:pPr>
                      <a:r>
                        <a:rPr sz="1400"/>
                        <a:t>Big Nike Back Pack</a:t>
                      </a:r>
                    </a:p>
                  </a:txBody>
                  <a:tcPr marL="0" marR="0" marT="0" marB="0" horzOverflow="overflow"/>
                </a:tc>
                <a:tc>
                  <a:txBody>
                    <a:bodyPr/>
                    <a:lstStyle/>
                    <a:p>
                      <a:pPr algn="l">
                        <a:defRPr sz="1800"/>
                      </a:pPr>
                      <a:r>
                        <a:rPr sz="1400"/>
                        <a:t>CN¥190</a:t>
                      </a:r>
                    </a:p>
                  </a:txBody>
                  <a:tcPr marL="0" marR="0" marT="0" marB="0" horzOverflow="overflow"/>
                </a:tc>
                <a:tc>
                  <a:txBody>
                    <a:bodyPr/>
                    <a:lstStyle/>
                    <a:p>
                      <a:pPr algn="l">
                        <a:defRPr sz="1800"/>
                      </a:pPr>
                      <a:r>
                        <a:rPr sz="1400"/>
                        <a:t>CN¥380</a:t>
                      </a:r>
                    </a:p>
                  </a:txBody>
                  <a:tcPr marL="0" marR="0" marT="0" marB="0" horzOverflow="overflow"/>
                </a:tc>
                <a:tc>
                  <a:txBody>
                    <a:bodyPr/>
                    <a:lstStyle/>
                    <a:p>
                      <a:pPr algn="l">
                        <a:defRPr sz="1800"/>
                      </a:pPr>
                      <a:r>
                        <a:rPr sz="1400"/>
                        <a:t>CN¥190</a:t>
                      </a:r>
                    </a:p>
                  </a:txBody>
                  <a:tcPr marL="0" marR="0" marT="0" marB="0" horzOverflow="overflow"/>
                </a:tc>
                <a:extLst>
                  <a:ext uri="{0D108BD9-81ED-4DB2-BD59-A6C34878D82A}">
                    <a16:rowId xmlns:a16="http://schemas.microsoft.com/office/drawing/2014/main" val="10004"/>
                  </a:ext>
                </a:extLst>
              </a:tr>
              <a:tr h="363071">
                <a:tc>
                  <a:txBody>
                    <a:bodyPr/>
                    <a:lstStyle/>
                    <a:p>
                      <a:pPr algn="l">
                        <a:defRPr sz="1800"/>
                      </a:pPr>
                      <a:r>
                        <a:rPr sz="1400"/>
                        <a:t>Tracksuit top </a:t>
                      </a:r>
                    </a:p>
                  </a:txBody>
                  <a:tcPr marL="0" marR="0" marT="0" marB="0" horzOverflow="overflow"/>
                </a:tc>
                <a:tc>
                  <a:txBody>
                    <a:bodyPr/>
                    <a:lstStyle/>
                    <a:p>
                      <a:pPr algn="l">
                        <a:defRPr sz="1800"/>
                      </a:pPr>
                      <a:r>
                        <a:rPr sz="1400"/>
                        <a:t>CN¥180</a:t>
                      </a:r>
                    </a:p>
                  </a:txBody>
                  <a:tcPr marL="0" marR="0" marT="0" marB="0" horzOverflow="overflow"/>
                </a:tc>
                <a:tc>
                  <a:txBody>
                    <a:bodyPr/>
                    <a:lstStyle/>
                    <a:p>
                      <a:pPr algn="l">
                        <a:defRPr sz="1800"/>
                      </a:pPr>
                      <a:r>
                        <a:rPr sz="1400"/>
                        <a:t>CN¥360</a:t>
                      </a:r>
                    </a:p>
                  </a:txBody>
                  <a:tcPr marL="0" marR="0" marT="0" marB="0" horzOverflow="overflow"/>
                </a:tc>
                <a:tc>
                  <a:txBody>
                    <a:bodyPr/>
                    <a:lstStyle/>
                    <a:p>
                      <a:pPr algn="l">
                        <a:defRPr sz="1800"/>
                      </a:pPr>
                      <a:r>
                        <a:rPr sz="1400"/>
                        <a:t>CN¥180</a:t>
                      </a:r>
                    </a:p>
                  </a:txBody>
                  <a:tcPr marL="0" marR="0" marT="0" marB="0" horzOverflow="overflow"/>
                </a:tc>
                <a:extLst>
                  <a:ext uri="{0D108BD9-81ED-4DB2-BD59-A6C34878D82A}">
                    <a16:rowId xmlns:a16="http://schemas.microsoft.com/office/drawing/2014/main" val="10005"/>
                  </a:ext>
                </a:extLst>
              </a:tr>
              <a:tr h="363071">
                <a:tc>
                  <a:txBody>
                    <a:bodyPr/>
                    <a:lstStyle/>
                    <a:p>
                      <a:pPr algn="l">
                        <a:defRPr sz="1800"/>
                      </a:pPr>
                      <a:r>
                        <a:rPr sz="1400"/>
                        <a:t>Track suit bottoms</a:t>
                      </a:r>
                    </a:p>
                  </a:txBody>
                  <a:tcPr marL="0" marR="0" marT="0" marB="0" horzOverflow="overflow"/>
                </a:tc>
                <a:tc>
                  <a:txBody>
                    <a:bodyPr/>
                    <a:lstStyle/>
                    <a:p>
                      <a:pPr algn="l">
                        <a:defRPr sz="1800"/>
                      </a:pPr>
                      <a:r>
                        <a:rPr sz="1400"/>
                        <a:t>CN¥110</a:t>
                      </a:r>
                    </a:p>
                  </a:txBody>
                  <a:tcPr marL="0" marR="0" marT="0" marB="0" horzOverflow="overflow"/>
                </a:tc>
                <a:tc>
                  <a:txBody>
                    <a:bodyPr/>
                    <a:lstStyle/>
                    <a:p>
                      <a:pPr algn="l">
                        <a:defRPr sz="1800"/>
                      </a:pPr>
                      <a:r>
                        <a:rPr sz="1400"/>
                        <a:t>CN¥220</a:t>
                      </a:r>
                    </a:p>
                  </a:txBody>
                  <a:tcPr marL="0" marR="0" marT="0" marB="0" horzOverflow="overflow"/>
                </a:tc>
                <a:tc>
                  <a:txBody>
                    <a:bodyPr/>
                    <a:lstStyle/>
                    <a:p>
                      <a:pPr algn="l">
                        <a:defRPr sz="1800"/>
                      </a:pPr>
                      <a:r>
                        <a:rPr sz="1400"/>
                        <a:t>CN¥110</a:t>
                      </a:r>
                    </a:p>
                  </a:txBody>
                  <a:tcPr marL="0" marR="0" marT="0" marB="0" horzOverflow="overflow"/>
                </a:tc>
                <a:extLst>
                  <a:ext uri="{0D108BD9-81ED-4DB2-BD59-A6C34878D82A}">
                    <a16:rowId xmlns:a16="http://schemas.microsoft.com/office/drawing/2014/main" val="10006"/>
                  </a:ext>
                </a:extLst>
              </a:tr>
              <a:tr h="363071">
                <a:tc>
                  <a:txBody>
                    <a:bodyPr/>
                    <a:lstStyle/>
                    <a:p>
                      <a:pPr algn="l">
                        <a:defRPr sz="1800"/>
                      </a:pPr>
                      <a:r>
                        <a:rPr sz="1400"/>
                        <a:t>Long Sleeve warmup </a:t>
                      </a:r>
                    </a:p>
                  </a:txBody>
                  <a:tcPr marL="0" marR="0" marT="0" marB="0" horzOverflow="overflow"/>
                </a:tc>
                <a:tc>
                  <a:txBody>
                    <a:bodyPr/>
                    <a:lstStyle/>
                    <a:p>
                      <a:pPr algn="l">
                        <a:defRPr sz="1800"/>
                      </a:pPr>
                      <a:r>
                        <a:rPr sz="1400"/>
                        <a:t>CN¥80</a:t>
                      </a:r>
                    </a:p>
                  </a:txBody>
                  <a:tcPr marL="0" marR="0" marT="0" marB="0" horzOverflow="overflow"/>
                </a:tc>
                <a:tc>
                  <a:txBody>
                    <a:bodyPr/>
                    <a:lstStyle/>
                    <a:p>
                      <a:pPr algn="l">
                        <a:defRPr sz="1800"/>
                      </a:pPr>
                      <a:r>
                        <a:rPr sz="1400"/>
                        <a:t>CN¥160</a:t>
                      </a:r>
                    </a:p>
                  </a:txBody>
                  <a:tcPr marL="0" marR="0" marT="0" marB="0" horzOverflow="overflow"/>
                </a:tc>
                <a:tc>
                  <a:txBody>
                    <a:bodyPr/>
                    <a:lstStyle/>
                    <a:p>
                      <a:pPr algn="l">
                        <a:defRPr sz="1800"/>
                      </a:pPr>
                      <a:r>
                        <a:rPr sz="1400"/>
                        <a:t>CN¥80</a:t>
                      </a:r>
                    </a:p>
                  </a:txBody>
                  <a:tcPr marL="0" marR="0" marT="0" marB="0" horzOverflow="overflow"/>
                </a:tc>
                <a:extLst>
                  <a:ext uri="{0D108BD9-81ED-4DB2-BD59-A6C34878D82A}">
                    <a16:rowId xmlns:a16="http://schemas.microsoft.com/office/drawing/2014/main" val="10007"/>
                  </a:ext>
                </a:extLst>
              </a:tr>
              <a:tr h="363071">
                <a:tc>
                  <a:txBody>
                    <a:bodyPr/>
                    <a:lstStyle/>
                    <a:p>
                      <a:pPr algn="l">
                        <a:defRPr sz="1800"/>
                      </a:pPr>
                      <a:r>
                        <a:rPr sz="1400"/>
                        <a:t>Tiger Hats </a:t>
                      </a:r>
                    </a:p>
                  </a:txBody>
                  <a:tcPr marL="0" marR="0" marT="0" marB="0" horzOverflow="overflow"/>
                </a:tc>
                <a:tc>
                  <a:txBody>
                    <a:bodyPr/>
                    <a:lstStyle/>
                    <a:p>
                      <a:pPr algn="l">
                        <a:defRPr sz="1800"/>
                      </a:pPr>
                      <a:r>
                        <a:rPr sz="1400"/>
                        <a:t>CN¥60</a:t>
                      </a:r>
                    </a:p>
                  </a:txBody>
                  <a:tcPr marL="0" marR="0" marT="0" marB="0" horzOverflow="overflow"/>
                </a:tc>
                <a:tc>
                  <a:txBody>
                    <a:bodyPr/>
                    <a:lstStyle/>
                    <a:p>
                      <a:pPr algn="l">
                        <a:defRPr sz="1800"/>
                      </a:pPr>
                      <a:r>
                        <a:rPr sz="1400"/>
                        <a:t>CN¥120</a:t>
                      </a:r>
                    </a:p>
                  </a:txBody>
                  <a:tcPr marL="0" marR="0" marT="0" marB="0" horzOverflow="overflow"/>
                </a:tc>
                <a:tc>
                  <a:txBody>
                    <a:bodyPr/>
                    <a:lstStyle/>
                    <a:p>
                      <a:pPr algn="l">
                        <a:defRPr sz="1800"/>
                      </a:pPr>
                      <a:r>
                        <a:rPr sz="1400"/>
                        <a:t>CN¥60</a:t>
                      </a:r>
                    </a:p>
                  </a:txBody>
                  <a:tcPr marL="0" marR="0" marT="0" marB="0" horzOverflow="overflow"/>
                </a:tc>
                <a:extLst>
                  <a:ext uri="{0D108BD9-81ED-4DB2-BD59-A6C34878D82A}">
                    <a16:rowId xmlns:a16="http://schemas.microsoft.com/office/drawing/2014/main" val="10008"/>
                  </a:ext>
                </a:extLst>
              </a:tr>
              <a:tr h="363071">
                <a:tc>
                  <a:txBody>
                    <a:bodyPr/>
                    <a:lstStyle/>
                    <a:p>
                      <a:pPr algn="l">
                        <a:defRPr sz="1800"/>
                      </a:pPr>
                      <a:r>
                        <a:rPr sz="1400"/>
                        <a:t>Socks</a:t>
                      </a:r>
                    </a:p>
                  </a:txBody>
                  <a:tcPr marL="0" marR="0" marT="0" marB="0" horzOverflow="overflow"/>
                </a:tc>
                <a:tc>
                  <a:txBody>
                    <a:bodyPr/>
                    <a:lstStyle/>
                    <a:p>
                      <a:pPr algn="l">
                        <a:defRPr sz="1800"/>
                      </a:pPr>
                      <a:r>
                        <a:rPr sz="1400"/>
                        <a:t>CN¥35</a:t>
                      </a:r>
                    </a:p>
                  </a:txBody>
                  <a:tcPr marL="0" marR="0" marT="0" marB="0" horzOverflow="overflow"/>
                </a:tc>
                <a:tc>
                  <a:txBody>
                    <a:bodyPr/>
                    <a:lstStyle/>
                    <a:p>
                      <a:pPr algn="l">
                        <a:defRPr sz="1800"/>
                      </a:pPr>
                      <a:r>
                        <a:rPr sz="1400"/>
                        <a:t>CN¥70</a:t>
                      </a:r>
                    </a:p>
                  </a:txBody>
                  <a:tcPr marL="0" marR="0" marT="0" marB="0" horzOverflow="overflow"/>
                </a:tc>
                <a:tc>
                  <a:txBody>
                    <a:bodyPr/>
                    <a:lstStyle/>
                    <a:p>
                      <a:pPr algn="l">
                        <a:defRPr sz="1800"/>
                      </a:pPr>
                      <a:r>
                        <a:rPr sz="1400"/>
                        <a:t>CN¥35</a:t>
                      </a:r>
                    </a:p>
                  </a:txBody>
                  <a:tcPr marL="0" marR="0" marT="0" marB="0" horzOverflow="overflow"/>
                </a:tc>
                <a:extLst>
                  <a:ext uri="{0D108BD9-81ED-4DB2-BD59-A6C34878D82A}">
                    <a16:rowId xmlns:a16="http://schemas.microsoft.com/office/drawing/2014/main" val="10009"/>
                  </a:ext>
                </a:extLst>
              </a:tr>
            </a:tbl>
          </a:graphicData>
        </a:graphic>
      </p:graphicFrame>
      <p:sp>
        <p:nvSpPr>
          <p:cNvPr id="225" name="The Tiger Den will buy products from various suppliers, and charge a standard 100% gross margin. Discounts can be offered on items and at times of year to encourage purchasing. The goal is to standardise and improve margins to provide funds for reinvestment."/>
          <p:cNvSpPr txBox="1"/>
          <p:nvPr/>
        </p:nvSpPr>
        <p:spPr>
          <a:xfrm>
            <a:off x="1560517" y="2603563"/>
            <a:ext cx="10124532"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spcBef>
                <a:spcPts val="4200"/>
              </a:spcBef>
              <a:defRPr sz="2700">
                <a:solidFill>
                  <a:srgbClr val="747474"/>
                </a:solidFill>
                <a:latin typeface="+mn-lt"/>
                <a:ea typeface="+mn-ea"/>
                <a:cs typeface="+mn-cs"/>
                <a:sym typeface="Helvetica"/>
              </a:defRPr>
            </a:lvl1pPr>
          </a:lstStyle>
          <a:p>
            <a:r>
              <a:t>The Tiger Den will buy products from various suppliers, and charge a standard 100% gross margin. Discounts can be offered on items and at times of year to encourage purchasing. The goal is to standardise and improve margins to provide funds for reinvestment.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Budget"/>
          <p:cNvSpPr txBox="1">
            <a:spLocks noGrp="1"/>
          </p:cNvSpPr>
          <p:nvPr>
            <p:ph type="title"/>
          </p:nvPr>
        </p:nvSpPr>
        <p:spPr>
          <a:xfrm>
            <a:off x="1423994" y="78021"/>
            <a:ext cx="11861805" cy="1397005"/>
          </a:xfrm>
          <a:prstGeom prst="rect">
            <a:avLst/>
          </a:prstGeom>
        </p:spPr>
        <p:txBody>
          <a:bodyPr/>
          <a:lstStyle/>
          <a:p>
            <a:r>
              <a:t>6. Finance</a:t>
            </a:r>
          </a:p>
        </p:txBody>
      </p:sp>
      <p:graphicFrame>
        <p:nvGraphicFramePr>
          <p:cNvPr id="228" name="2D Line Chart"/>
          <p:cNvGraphicFramePr/>
          <p:nvPr/>
        </p:nvGraphicFramePr>
        <p:xfrm>
          <a:off x="1810176" y="2352966"/>
          <a:ext cx="9749900" cy="4452810"/>
        </p:xfrm>
        <a:graphic>
          <a:graphicData uri="http://schemas.openxmlformats.org/drawingml/2006/chart">
            <c:chart xmlns:c="http://schemas.openxmlformats.org/drawingml/2006/chart" xmlns:r="http://schemas.openxmlformats.org/officeDocument/2006/relationships" r:id="rId2"/>
          </a:graphicData>
        </a:graphic>
      </p:graphicFrame>
      <p:sp>
        <p:nvSpPr>
          <p:cNvPr id="229" name="Assume 1,000 students spend average of RMB150 per year in year one."/>
          <p:cNvSpPr txBox="1"/>
          <p:nvPr/>
        </p:nvSpPr>
        <p:spPr>
          <a:xfrm>
            <a:off x="969860" y="7551780"/>
            <a:ext cx="9861237" cy="67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900">
                <a:latin typeface="Helvetica Neue Light"/>
                <a:ea typeface="Helvetica Neue Light"/>
                <a:cs typeface="Helvetica Neue Light"/>
                <a:sym typeface="Helvetica Neue Light"/>
              </a:defRPr>
            </a:lvl1pPr>
          </a:lstStyle>
          <a:p>
            <a:r>
              <a:t>Assume 1,000 families spend on average RMB150 per year per child in year one, and that we can increase revenue per family, and increase the number of families buying.</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Budget"/>
          <p:cNvSpPr txBox="1"/>
          <p:nvPr/>
        </p:nvSpPr>
        <p:spPr>
          <a:xfrm>
            <a:off x="1423994" y="78021"/>
            <a:ext cx="11861805" cy="1397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lgn="l">
              <a:defRPr sz="4200">
                <a:latin typeface="Helvetica Neue Light"/>
                <a:ea typeface="Helvetica Neue Light"/>
                <a:cs typeface="Helvetica Neue Light"/>
                <a:sym typeface="Helvetica Neue Light"/>
              </a:defRPr>
            </a:lvl1pPr>
          </a:lstStyle>
          <a:p>
            <a:r>
              <a:t>Suppliers</a:t>
            </a:r>
          </a:p>
        </p:txBody>
      </p:sp>
      <p:sp>
        <p:nvSpPr>
          <p:cNvPr id="232" name="Finance"/>
          <p:cNvSpPr txBox="1"/>
          <p:nvPr/>
        </p:nvSpPr>
        <p:spPr>
          <a:xfrm>
            <a:off x="1016827" y="2661754"/>
            <a:ext cx="10971146" cy="54138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228600" indent="-228600" algn="l" defTabSz="233679">
              <a:buSzPct val="100000"/>
              <a:buFont typeface="Arial"/>
              <a:buChar char="•"/>
              <a:defRPr sz="2400">
                <a:latin typeface="+mn-lt"/>
                <a:ea typeface="+mn-ea"/>
                <a:cs typeface="+mn-cs"/>
                <a:sym typeface="Helvetica"/>
              </a:defRPr>
            </a:pPr>
            <a:r>
              <a:t>The Tiger Den has a number of suppliers, some internal and a few external.</a:t>
            </a:r>
          </a:p>
          <a:p>
            <a:pPr marL="228600" lvl="8" indent="-228600" algn="l" defTabSz="233679">
              <a:buSzPct val="100000"/>
              <a:buFont typeface="Arial"/>
              <a:buChar char="•"/>
              <a:defRPr sz="2400">
                <a:latin typeface="+mn-lt"/>
                <a:ea typeface="+mn-ea"/>
                <a:cs typeface="+mn-cs"/>
                <a:sym typeface="Helvetica"/>
              </a:defRPr>
            </a:pPr>
            <a:r>
              <a:t>WABX</a:t>
            </a:r>
          </a:p>
          <a:p>
            <a:pPr marL="228600" lvl="8" indent="-228600" algn="l" defTabSz="233679">
              <a:buSzPct val="100000"/>
              <a:buFont typeface="Arial"/>
              <a:buChar char="•"/>
              <a:defRPr sz="2400">
                <a:latin typeface="+mn-lt"/>
                <a:ea typeface="+mn-ea"/>
                <a:cs typeface="+mn-cs"/>
                <a:sym typeface="Helvetica"/>
              </a:defRPr>
            </a:pPr>
            <a:r>
              <a:t>Marketing</a:t>
            </a:r>
          </a:p>
          <a:p>
            <a:pPr marL="228600" lvl="7" indent="-228600" algn="l" defTabSz="233679">
              <a:buSzPct val="100000"/>
              <a:buFont typeface="Arial"/>
              <a:buChar char="•"/>
              <a:defRPr sz="2400">
                <a:latin typeface="+mn-lt"/>
                <a:ea typeface="+mn-ea"/>
                <a:cs typeface="+mn-cs"/>
                <a:sym typeface="Helvetica"/>
              </a:defRPr>
            </a:pPr>
            <a:endParaRPr/>
          </a:p>
          <a:p>
            <a:pPr marL="228600" lvl="4"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algn="l" defTabSz="233679">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2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228600" indent="-228600" algn="l" defTabSz="233679">
              <a:buSzPct val="100000"/>
              <a:buFont typeface="Arial"/>
              <a:buChar char="•"/>
              <a:defRPr sz="400">
                <a:latin typeface="+mn-lt"/>
                <a:ea typeface="+mn-ea"/>
                <a:cs typeface="+mn-cs"/>
                <a:sym typeface="Helvetica"/>
              </a:defRPr>
            </a:pPr>
            <a:endParaRPr/>
          </a:p>
          <a:p>
            <a:pPr marL="422030" indent="-422030" algn="l" defTabSz="233679">
              <a:buSzPct val="100000"/>
              <a:buFont typeface="Arial"/>
              <a:buChar char="•"/>
              <a:defRPr sz="400">
                <a:latin typeface="+mn-lt"/>
                <a:ea typeface="+mn-ea"/>
                <a:cs typeface="+mn-cs"/>
                <a:sym typeface="Helvetica"/>
              </a:defRPr>
            </a:pPr>
            <a:br/>
            <a:br/>
            <a:br/>
            <a:b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Detailed budget"/>
          <p:cNvSpPr txBox="1">
            <a:spLocks noGrp="1"/>
          </p:cNvSpPr>
          <p:nvPr>
            <p:ph type="title"/>
          </p:nvPr>
        </p:nvSpPr>
        <p:spPr>
          <a:prstGeom prst="rect">
            <a:avLst/>
          </a:prstGeom>
        </p:spPr>
        <p:txBody>
          <a:bodyPr/>
          <a:lstStyle/>
          <a:p>
            <a:r>
              <a:t>Cash Flows</a:t>
            </a:r>
          </a:p>
        </p:txBody>
      </p:sp>
      <p:sp>
        <p:nvSpPr>
          <p:cNvPr id="235" name="Computer"/>
          <p:cNvSpPr/>
          <p:nvPr/>
        </p:nvSpPr>
        <p:spPr>
          <a:xfrm>
            <a:off x="1019629" y="2703485"/>
            <a:ext cx="1156672" cy="933410"/>
          </a:xfrm>
          <a:custGeom>
            <a:avLst/>
            <a:gdLst/>
            <a:ahLst/>
            <a:cxnLst>
              <a:cxn ang="0">
                <a:pos x="wd2" y="hd2"/>
              </a:cxn>
              <a:cxn ang="5400000">
                <a:pos x="wd2" y="hd2"/>
              </a:cxn>
              <a:cxn ang="10800000">
                <a:pos x="wd2" y="hd2"/>
              </a:cxn>
              <a:cxn ang="16200000">
                <a:pos x="wd2" y="hd2"/>
              </a:cxn>
            </a:cxnLst>
            <a:rect l="0" t="0" r="r" b="b"/>
            <a:pathLst>
              <a:path w="21595" h="21600"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FFFFFF"/>
          </a:solidFill>
          <a:ln w="25400">
            <a:solidFill>
              <a:schemeClr val="accent1"/>
            </a:solidFill>
          </a:ln>
        </p:spPr>
        <p:txBody>
          <a:bodyPr lIns="50800" tIns="50800" rIns="50800" bIns="50800" anchor="ctr"/>
          <a:lstStyle/>
          <a:p>
            <a:endParaRPr/>
          </a:p>
        </p:txBody>
      </p:sp>
      <p:sp>
        <p:nvSpPr>
          <p:cNvPr id="236" name="Store"/>
          <p:cNvSpPr/>
          <p:nvPr/>
        </p:nvSpPr>
        <p:spPr>
          <a:xfrm>
            <a:off x="2637912" y="3014414"/>
            <a:ext cx="2496576" cy="2037107"/>
          </a:xfrm>
          <a:custGeom>
            <a:avLst/>
            <a:gdLst/>
            <a:ahLst/>
            <a:cxnLst>
              <a:cxn ang="0">
                <a:pos x="wd2" y="hd2"/>
              </a:cxn>
              <a:cxn ang="5400000">
                <a:pos x="wd2" y="hd2"/>
              </a:cxn>
              <a:cxn ang="10800000">
                <a:pos x="wd2" y="hd2"/>
              </a:cxn>
              <a:cxn ang="16200000">
                <a:pos x="wd2" y="hd2"/>
              </a:cxn>
            </a:cxnLst>
            <a:rect l="0" t="0" r="r" b="b"/>
            <a:pathLst>
              <a:path w="21600" h="21600"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FFFFFF"/>
          </a:solidFill>
          <a:ln w="25400">
            <a:solidFill>
              <a:schemeClr val="accent1"/>
            </a:solidFill>
          </a:ln>
        </p:spPr>
        <p:txBody>
          <a:bodyPr lIns="50800" tIns="50800" rIns="50800" bIns="50800" anchor="ctr"/>
          <a:lstStyle/>
          <a:p>
            <a:endParaRPr/>
          </a:p>
        </p:txBody>
      </p:sp>
      <p:sp>
        <p:nvSpPr>
          <p:cNvPr id="237" name="Cash"/>
          <p:cNvSpPr/>
          <p:nvPr/>
        </p:nvSpPr>
        <p:spPr>
          <a:xfrm>
            <a:off x="8263197" y="7165571"/>
            <a:ext cx="1533007" cy="6287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3019" y="1846"/>
                </a:moveTo>
                <a:lnTo>
                  <a:pt x="9380" y="1846"/>
                </a:lnTo>
                <a:cubicBezTo>
                  <a:pt x="8379" y="3482"/>
                  <a:pt x="7686" y="6872"/>
                  <a:pt x="7686" y="10802"/>
                </a:cubicBezTo>
                <a:cubicBezTo>
                  <a:pt x="7686" y="14732"/>
                  <a:pt x="8379" y="18118"/>
                  <a:pt x="9380" y="19754"/>
                </a:cubicBezTo>
                <a:lnTo>
                  <a:pt x="3019" y="19754"/>
                </a:lnTo>
                <a:cubicBezTo>
                  <a:pt x="2835" y="16931"/>
                  <a:pt x="1920" y="14704"/>
                  <a:pt x="762" y="14256"/>
                </a:cubicBezTo>
                <a:lnTo>
                  <a:pt x="762" y="7344"/>
                </a:lnTo>
                <a:cubicBezTo>
                  <a:pt x="1920" y="6896"/>
                  <a:pt x="2835" y="4669"/>
                  <a:pt x="3019" y="1846"/>
                </a:cubicBezTo>
                <a:close/>
                <a:moveTo>
                  <a:pt x="12080" y="1846"/>
                </a:moveTo>
                <a:lnTo>
                  <a:pt x="18581" y="1846"/>
                </a:lnTo>
                <a:cubicBezTo>
                  <a:pt x="18765" y="4669"/>
                  <a:pt x="19678" y="6896"/>
                  <a:pt x="20836" y="7344"/>
                </a:cubicBezTo>
                <a:lnTo>
                  <a:pt x="20836" y="14256"/>
                </a:lnTo>
                <a:cubicBezTo>
                  <a:pt x="19678" y="14704"/>
                  <a:pt x="18765" y="16931"/>
                  <a:pt x="18581" y="19754"/>
                </a:cubicBezTo>
                <a:lnTo>
                  <a:pt x="12080" y="19754"/>
                </a:lnTo>
                <a:cubicBezTo>
                  <a:pt x="13080" y="18118"/>
                  <a:pt x="13772" y="14732"/>
                  <a:pt x="13772" y="10802"/>
                </a:cubicBezTo>
                <a:cubicBezTo>
                  <a:pt x="13772" y="6872"/>
                  <a:pt x="13080" y="3482"/>
                  <a:pt x="12080" y="1846"/>
                </a:cubicBezTo>
                <a:close/>
                <a:moveTo>
                  <a:pt x="4544" y="7884"/>
                </a:moveTo>
                <a:cubicBezTo>
                  <a:pt x="4232" y="7884"/>
                  <a:pt x="3921" y="8174"/>
                  <a:pt x="3683" y="8754"/>
                </a:cubicBezTo>
                <a:cubicBezTo>
                  <a:pt x="3208" y="9913"/>
                  <a:pt x="3208" y="11795"/>
                  <a:pt x="3683" y="12953"/>
                </a:cubicBezTo>
                <a:cubicBezTo>
                  <a:pt x="4159" y="14112"/>
                  <a:pt x="4929" y="14112"/>
                  <a:pt x="5404" y="12953"/>
                </a:cubicBezTo>
                <a:cubicBezTo>
                  <a:pt x="5880" y="11795"/>
                  <a:pt x="5880" y="9913"/>
                  <a:pt x="5404" y="8754"/>
                </a:cubicBezTo>
                <a:cubicBezTo>
                  <a:pt x="5167" y="8174"/>
                  <a:pt x="4855" y="7884"/>
                  <a:pt x="4544" y="7884"/>
                </a:cubicBezTo>
                <a:close/>
                <a:moveTo>
                  <a:pt x="16914" y="7884"/>
                </a:moveTo>
                <a:cubicBezTo>
                  <a:pt x="16603" y="7884"/>
                  <a:pt x="16291" y="8174"/>
                  <a:pt x="16054" y="8754"/>
                </a:cubicBezTo>
                <a:cubicBezTo>
                  <a:pt x="15578" y="9913"/>
                  <a:pt x="15578" y="11795"/>
                  <a:pt x="16054" y="12953"/>
                </a:cubicBezTo>
                <a:cubicBezTo>
                  <a:pt x="16529" y="14112"/>
                  <a:pt x="17301" y="14112"/>
                  <a:pt x="17776" y="12953"/>
                </a:cubicBezTo>
                <a:cubicBezTo>
                  <a:pt x="18252" y="11795"/>
                  <a:pt x="18252" y="9913"/>
                  <a:pt x="17776" y="8754"/>
                </a:cubicBezTo>
                <a:cubicBezTo>
                  <a:pt x="17539" y="8174"/>
                  <a:pt x="17226" y="7884"/>
                  <a:pt x="16914" y="7884"/>
                </a:cubicBezTo>
                <a:close/>
              </a:path>
            </a:pathLst>
          </a:custGeom>
          <a:solidFill>
            <a:srgbClr val="FFFFFF"/>
          </a:solidFill>
          <a:ln w="25400">
            <a:solidFill>
              <a:schemeClr val="accent1"/>
            </a:solidFill>
          </a:ln>
        </p:spPr>
        <p:txBody>
          <a:bodyPr lIns="50800" tIns="50800" rIns="50800" bIns="50800" anchor="ctr"/>
          <a:lstStyle/>
          <a:p>
            <a:endParaRPr/>
          </a:p>
        </p:txBody>
      </p:sp>
      <p:sp>
        <p:nvSpPr>
          <p:cNvPr id="238" name="Safe"/>
          <p:cNvSpPr/>
          <p:nvPr/>
        </p:nvSpPr>
        <p:spPr>
          <a:xfrm>
            <a:off x="8394823" y="4213330"/>
            <a:ext cx="1269755" cy="1270250"/>
          </a:xfrm>
          <a:custGeom>
            <a:avLst/>
            <a:gdLst/>
            <a:ahLst/>
            <a:cxnLst>
              <a:cxn ang="0">
                <a:pos x="wd2" y="hd2"/>
              </a:cxn>
              <a:cxn ang="5400000">
                <a:pos x="wd2" y="hd2"/>
              </a:cxn>
              <a:cxn ang="10800000">
                <a:pos x="wd2" y="hd2"/>
              </a:cxn>
              <a:cxn ang="16200000">
                <a:pos x="wd2" y="hd2"/>
              </a:cxn>
            </a:cxnLst>
            <a:rect l="0" t="0" r="r" b="b"/>
            <a:pathLst>
              <a:path w="21598" h="21600" extrusionOk="0">
                <a:moveTo>
                  <a:pt x="1739" y="0"/>
                </a:moveTo>
                <a:cubicBezTo>
                  <a:pt x="798" y="0"/>
                  <a:pt x="2" y="777"/>
                  <a:pt x="0" y="1696"/>
                </a:cubicBezTo>
                <a:lnTo>
                  <a:pt x="0" y="3247"/>
                </a:lnTo>
                <a:lnTo>
                  <a:pt x="4396" y="3247"/>
                </a:lnTo>
                <a:lnTo>
                  <a:pt x="4384" y="6208"/>
                </a:lnTo>
                <a:lnTo>
                  <a:pt x="0" y="6208"/>
                </a:lnTo>
                <a:lnTo>
                  <a:pt x="0" y="15128"/>
                </a:lnTo>
                <a:lnTo>
                  <a:pt x="4396" y="15128"/>
                </a:lnTo>
                <a:lnTo>
                  <a:pt x="4384" y="18090"/>
                </a:lnTo>
                <a:lnTo>
                  <a:pt x="0" y="18090"/>
                </a:lnTo>
                <a:lnTo>
                  <a:pt x="0" y="19896"/>
                </a:lnTo>
                <a:cubicBezTo>
                  <a:pt x="-1" y="20351"/>
                  <a:pt x="175" y="20779"/>
                  <a:pt x="496" y="21100"/>
                </a:cubicBezTo>
                <a:cubicBezTo>
                  <a:pt x="817" y="21422"/>
                  <a:pt x="1245" y="21600"/>
                  <a:pt x="1700" y="21600"/>
                </a:cubicBezTo>
                <a:lnTo>
                  <a:pt x="19858" y="21600"/>
                </a:lnTo>
                <a:cubicBezTo>
                  <a:pt x="20793" y="21600"/>
                  <a:pt x="21556" y="20839"/>
                  <a:pt x="21558" y="19904"/>
                </a:cubicBezTo>
                <a:lnTo>
                  <a:pt x="21598" y="1703"/>
                </a:lnTo>
                <a:cubicBezTo>
                  <a:pt x="21599" y="1248"/>
                  <a:pt x="21423" y="821"/>
                  <a:pt x="21102" y="500"/>
                </a:cubicBezTo>
                <a:cubicBezTo>
                  <a:pt x="20781" y="178"/>
                  <a:pt x="20353" y="0"/>
                  <a:pt x="19898" y="0"/>
                </a:cubicBezTo>
                <a:lnTo>
                  <a:pt x="1739" y="0"/>
                </a:lnTo>
                <a:close/>
                <a:moveTo>
                  <a:pt x="8" y="3711"/>
                </a:moveTo>
                <a:lnTo>
                  <a:pt x="0" y="5746"/>
                </a:lnTo>
                <a:lnTo>
                  <a:pt x="3921" y="5746"/>
                </a:lnTo>
                <a:lnTo>
                  <a:pt x="3930" y="3711"/>
                </a:lnTo>
                <a:lnTo>
                  <a:pt x="8" y="3711"/>
                </a:lnTo>
                <a:close/>
                <a:moveTo>
                  <a:pt x="5781" y="7462"/>
                </a:moveTo>
                <a:lnTo>
                  <a:pt x="8200" y="8517"/>
                </a:lnTo>
                <a:cubicBezTo>
                  <a:pt x="7906" y="8867"/>
                  <a:pt x="7679" y="9277"/>
                  <a:pt x="7542" y="9725"/>
                </a:cubicBezTo>
                <a:lnTo>
                  <a:pt x="5305" y="8240"/>
                </a:lnTo>
                <a:lnTo>
                  <a:pt x="5781" y="7462"/>
                </a:lnTo>
                <a:close/>
                <a:moveTo>
                  <a:pt x="15894" y="7462"/>
                </a:moveTo>
                <a:lnTo>
                  <a:pt x="16370" y="8240"/>
                </a:lnTo>
                <a:lnTo>
                  <a:pt x="14134" y="9725"/>
                </a:lnTo>
                <a:cubicBezTo>
                  <a:pt x="13997" y="9277"/>
                  <a:pt x="13770" y="8867"/>
                  <a:pt x="13475" y="8517"/>
                </a:cubicBezTo>
                <a:lnTo>
                  <a:pt x="15894" y="7462"/>
                </a:lnTo>
                <a:close/>
                <a:moveTo>
                  <a:pt x="10837" y="7795"/>
                </a:moveTo>
                <a:cubicBezTo>
                  <a:pt x="12458" y="7795"/>
                  <a:pt x="13772" y="9109"/>
                  <a:pt x="13772" y="10729"/>
                </a:cubicBezTo>
                <a:cubicBezTo>
                  <a:pt x="13772" y="12349"/>
                  <a:pt x="12458" y="13662"/>
                  <a:pt x="10837" y="13662"/>
                </a:cubicBezTo>
                <a:cubicBezTo>
                  <a:pt x="9216" y="13662"/>
                  <a:pt x="7903" y="12349"/>
                  <a:pt x="7903" y="10729"/>
                </a:cubicBezTo>
                <a:cubicBezTo>
                  <a:pt x="7903" y="9109"/>
                  <a:pt x="9216" y="7795"/>
                  <a:pt x="10837" y="7795"/>
                </a:cubicBezTo>
                <a:close/>
                <a:moveTo>
                  <a:pt x="10837" y="9072"/>
                </a:moveTo>
                <a:cubicBezTo>
                  <a:pt x="9923" y="9072"/>
                  <a:pt x="9179" y="9815"/>
                  <a:pt x="9179" y="10729"/>
                </a:cubicBezTo>
                <a:cubicBezTo>
                  <a:pt x="9179" y="11643"/>
                  <a:pt x="9923" y="12386"/>
                  <a:pt x="10837" y="12386"/>
                </a:cubicBezTo>
                <a:cubicBezTo>
                  <a:pt x="11751" y="12386"/>
                  <a:pt x="12495" y="11643"/>
                  <a:pt x="12495" y="10729"/>
                </a:cubicBezTo>
                <a:cubicBezTo>
                  <a:pt x="12495" y="9815"/>
                  <a:pt x="11751" y="9072"/>
                  <a:pt x="10837" y="9072"/>
                </a:cubicBezTo>
                <a:close/>
                <a:moveTo>
                  <a:pt x="10837" y="9585"/>
                </a:moveTo>
                <a:cubicBezTo>
                  <a:pt x="11468" y="9585"/>
                  <a:pt x="11982" y="10098"/>
                  <a:pt x="11982" y="10729"/>
                </a:cubicBezTo>
                <a:cubicBezTo>
                  <a:pt x="11982" y="11360"/>
                  <a:pt x="11468" y="11873"/>
                  <a:pt x="10837" y="11873"/>
                </a:cubicBezTo>
                <a:cubicBezTo>
                  <a:pt x="10206" y="11873"/>
                  <a:pt x="9693" y="11360"/>
                  <a:pt x="9693" y="10729"/>
                </a:cubicBezTo>
                <a:cubicBezTo>
                  <a:pt x="9693" y="10098"/>
                  <a:pt x="10206" y="9585"/>
                  <a:pt x="10837" y="9585"/>
                </a:cubicBezTo>
                <a:close/>
                <a:moveTo>
                  <a:pt x="10131" y="14099"/>
                </a:moveTo>
                <a:cubicBezTo>
                  <a:pt x="10359" y="14147"/>
                  <a:pt x="10595" y="14173"/>
                  <a:pt x="10837" y="14173"/>
                </a:cubicBezTo>
                <a:cubicBezTo>
                  <a:pt x="11079" y="14173"/>
                  <a:pt x="11315" y="14147"/>
                  <a:pt x="11543" y="14099"/>
                </a:cubicBezTo>
                <a:lnTo>
                  <a:pt x="11313" y="16489"/>
                </a:lnTo>
                <a:lnTo>
                  <a:pt x="10361" y="16489"/>
                </a:lnTo>
                <a:lnTo>
                  <a:pt x="10131" y="14099"/>
                </a:lnTo>
                <a:close/>
                <a:moveTo>
                  <a:pt x="8" y="15592"/>
                </a:moveTo>
                <a:lnTo>
                  <a:pt x="0" y="17626"/>
                </a:lnTo>
                <a:lnTo>
                  <a:pt x="3921" y="17626"/>
                </a:lnTo>
                <a:lnTo>
                  <a:pt x="3930" y="15592"/>
                </a:lnTo>
                <a:lnTo>
                  <a:pt x="8" y="15592"/>
                </a:lnTo>
                <a:close/>
              </a:path>
            </a:pathLst>
          </a:custGeom>
          <a:solidFill>
            <a:srgbClr val="FFFFFF"/>
          </a:solidFill>
          <a:ln w="25400">
            <a:solidFill>
              <a:schemeClr val="accent1"/>
            </a:solidFill>
          </a:ln>
        </p:spPr>
        <p:txBody>
          <a:bodyPr lIns="50800" tIns="50800" rIns="50800" bIns="50800" anchor="ctr"/>
          <a:lstStyle/>
          <a:p>
            <a:endParaRPr/>
          </a:p>
        </p:txBody>
      </p:sp>
      <p:sp>
        <p:nvSpPr>
          <p:cNvPr id="239" name="Tiger Den sells goods in the shop or online."/>
          <p:cNvSpPr txBox="1"/>
          <p:nvPr/>
        </p:nvSpPr>
        <p:spPr>
          <a:xfrm>
            <a:off x="2187919" y="5259358"/>
            <a:ext cx="3396561"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a:latin typeface="+mn-lt"/>
                <a:ea typeface="+mn-ea"/>
                <a:cs typeface="+mn-cs"/>
                <a:sym typeface="Helvetica"/>
              </a:defRPr>
            </a:lvl1pPr>
          </a:lstStyle>
          <a:p>
            <a:r>
              <a:t>Tiger Den sells goods in the shop or online.</a:t>
            </a:r>
          </a:p>
        </p:txBody>
      </p:sp>
      <p:sp>
        <p:nvSpPr>
          <p:cNvPr id="240" name="Funds pass to WAB Accounting"/>
          <p:cNvSpPr txBox="1"/>
          <p:nvPr/>
        </p:nvSpPr>
        <p:spPr>
          <a:xfrm>
            <a:off x="7471119" y="2921717"/>
            <a:ext cx="3396561"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a:latin typeface="+mn-lt"/>
                <a:ea typeface="+mn-ea"/>
                <a:cs typeface="+mn-cs"/>
                <a:sym typeface="Helvetica"/>
              </a:defRPr>
            </a:lvl1pPr>
          </a:lstStyle>
          <a:p>
            <a:r>
              <a:t>Funds pass to WAB Accounting </a:t>
            </a:r>
          </a:p>
        </p:txBody>
      </p:sp>
      <p:sp>
        <p:nvSpPr>
          <p:cNvPr id="241" name="Arrow 10"/>
          <p:cNvSpPr/>
          <p:nvPr/>
        </p:nvSpPr>
        <p:spPr>
          <a:xfrm>
            <a:off x="6056383" y="4488429"/>
            <a:ext cx="1267512" cy="1030743"/>
          </a:xfrm>
          <a:custGeom>
            <a:avLst/>
            <a:gdLst/>
            <a:ahLst/>
            <a:cxnLst>
              <a:cxn ang="0">
                <a:pos x="wd2" y="hd2"/>
              </a:cxn>
              <a:cxn ang="5400000">
                <a:pos x="wd2" y="hd2"/>
              </a:cxn>
              <a:cxn ang="10800000">
                <a:pos x="wd2" y="hd2"/>
              </a:cxn>
              <a:cxn ang="16200000">
                <a:pos x="wd2" y="hd2"/>
              </a:cxn>
            </a:cxnLst>
            <a:rect l="0" t="0" r="r" b="b"/>
            <a:pathLst>
              <a:path w="21600" h="21600" extrusionOk="0">
                <a:moveTo>
                  <a:pt x="9745" y="0"/>
                </a:moveTo>
                <a:lnTo>
                  <a:pt x="7428" y="3887"/>
                </a:lnTo>
                <a:lnTo>
                  <a:pt x="12357" y="8319"/>
                </a:lnTo>
                <a:lnTo>
                  <a:pt x="0" y="8319"/>
                </a:lnTo>
                <a:lnTo>
                  <a:pt x="0" y="13287"/>
                </a:lnTo>
                <a:lnTo>
                  <a:pt x="12286" y="13287"/>
                </a:lnTo>
                <a:lnTo>
                  <a:pt x="7418" y="17725"/>
                </a:lnTo>
                <a:lnTo>
                  <a:pt x="9755" y="21600"/>
                </a:lnTo>
                <a:lnTo>
                  <a:pt x="21600" y="10803"/>
                </a:lnTo>
                <a:lnTo>
                  <a:pt x="9745" y="0"/>
                </a:lnTo>
                <a:close/>
              </a:path>
            </a:pathLst>
          </a:custGeom>
          <a:solidFill>
            <a:srgbClr val="FFFFFF"/>
          </a:solidFill>
          <a:ln w="25400">
            <a:solidFill>
              <a:schemeClr val="accent1"/>
            </a:solidFill>
          </a:ln>
        </p:spPr>
        <p:txBody>
          <a:bodyPr lIns="50800" tIns="50800" rIns="50800" bIns="50800" anchor="ctr"/>
          <a:lstStyle/>
          <a:p>
            <a:endParaRPr/>
          </a:p>
        </p:txBody>
      </p:sp>
      <p:sp>
        <p:nvSpPr>
          <p:cNvPr id="242" name="WAB pays suppliers"/>
          <p:cNvSpPr txBox="1"/>
          <p:nvPr/>
        </p:nvSpPr>
        <p:spPr>
          <a:xfrm>
            <a:off x="7471119" y="8312294"/>
            <a:ext cx="3396561"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a:latin typeface="+mn-lt"/>
                <a:ea typeface="+mn-ea"/>
                <a:cs typeface="+mn-cs"/>
                <a:sym typeface="Helvetica"/>
              </a:defRPr>
            </a:lvl1pPr>
          </a:lstStyle>
          <a:p>
            <a:r>
              <a:t>WAB pays suppliers</a:t>
            </a:r>
          </a:p>
        </p:txBody>
      </p:sp>
      <p:sp>
        <p:nvSpPr>
          <p:cNvPr id="243" name="Surplus funds for Parent Link"/>
          <p:cNvSpPr txBox="1"/>
          <p:nvPr/>
        </p:nvSpPr>
        <p:spPr>
          <a:xfrm>
            <a:off x="2099019" y="8109094"/>
            <a:ext cx="3396561"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a:latin typeface="+mn-lt"/>
                <a:ea typeface="+mn-ea"/>
                <a:cs typeface="+mn-cs"/>
                <a:sym typeface="Helvetica"/>
              </a:defRPr>
            </a:lvl1pPr>
          </a:lstStyle>
          <a:p>
            <a:r>
              <a:t>Surplus funds for Parent Link</a:t>
            </a:r>
          </a:p>
        </p:txBody>
      </p:sp>
      <p:sp>
        <p:nvSpPr>
          <p:cNvPr id="244" name="Cash"/>
          <p:cNvSpPr/>
          <p:nvPr/>
        </p:nvSpPr>
        <p:spPr>
          <a:xfrm>
            <a:off x="3030796" y="7203671"/>
            <a:ext cx="1533008" cy="6287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3019" y="1846"/>
                </a:moveTo>
                <a:lnTo>
                  <a:pt x="9380" y="1846"/>
                </a:lnTo>
                <a:cubicBezTo>
                  <a:pt x="8379" y="3482"/>
                  <a:pt x="7686" y="6872"/>
                  <a:pt x="7686" y="10802"/>
                </a:cubicBezTo>
                <a:cubicBezTo>
                  <a:pt x="7686" y="14732"/>
                  <a:pt x="8379" y="18118"/>
                  <a:pt x="9380" y="19754"/>
                </a:cubicBezTo>
                <a:lnTo>
                  <a:pt x="3019" y="19754"/>
                </a:lnTo>
                <a:cubicBezTo>
                  <a:pt x="2835" y="16931"/>
                  <a:pt x="1920" y="14704"/>
                  <a:pt x="762" y="14256"/>
                </a:cubicBezTo>
                <a:lnTo>
                  <a:pt x="762" y="7344"/>
                </a:lnTo>
                <a:cubicBezTo>
                  <a:pt x="1920" y="6896"/>
                  <a:pt x="2835" y="4669"/>
                  <a:pt x="3019" y="1846"/>
                </a:cubicBezTo>
                <a:close/>
                <a:moveTo>
                  <a:pt x="12080" y="1846"/>
                </a:moveTo>
                <a:lnTo>
                  <a:pt x="18581" y="1846"/>
                </a:lnTo>
                <a:cubicBezTo>
                  <a:pt x="18765" y="4669"/>
                  <a:pt x="19678" y="6896"/>
                  <a:pt x="20836" y="7344"/>
                </a:cubicBezTo>
                <a:lnTo>
                  <a:pt x="20836" y="14256"/>
                </a:lnTo>
                <a:cubicBezTo>
                  <a:pt x="19678" y="14704"/>
                  <a:pt x="18765" y="16931"/>
                  <a:pt x="18581" y="19754"/>
                </a:cubicBezTo>
                <a:lnTo>
                  <a:pt x="12080" y="19754"/>
                </a:lnTo>
                <a:cubicBezTo>
                  <a:pt x="13080" y="18118"/>
                  <a:pt x="13772" y="14732"/>
                  <a:pt x="13772" y="10802"/>
                </a:cubicBezTo>
                <a:cubicBezTo>
                  <a:pt x="13772" y="6872"/>
                  <a:pt x="13080" y="3482"/>
                  <a:pt x="12080" y="1846"/>
                </a:cubicBezTo>
                <a:close/>
                <a:moveTo>
                  <a:pt x="4544" y="7884"/>
                </a:moveTo>
                <a:cubicBezTo>
                  <a:pt x="4232" y="7884"/>
                  <a:pt x="3921" y="8174"/>
                  <a:pt x="3683" y="8754"/>
                </a:cubicBezTo>
                <a:cubicBezTo>
                  <a:pt x="3208" y="9913"/>
                  <a:pt x="3208" y="11795"/>
                  <a:pt x="3683" y="12953"/>
                </a:cubicBezTo>
                <a:cubicBezTo>
                  <a:pt x="4159" y="14112"/>
                  <a:pt x="4929" y="14112"/>
                  <a:pt x="5404" y="12953"/>
                </a:cubicBezTo>
                <a:cubicBezTo>
                  <a:pt x="5880" y="11795"/>
                  <a:pt x="5880" y="9913"/>
                  <a:pt x="5404" y="8754"/>
                </a:cubicBezTo>
                <a:cubicBezTo>
                  <a:pt x="5167" y="8174"/>
                  <a:pt x="4855" y="7884"/>
                  <a:pt x="4544" y="7884"/>
                </a:cubicBezTo>
                <a:close/>
                <a:moveTo>
                  <a:pt x="16914" y="7884"/>
                </a:moveTo>
                <a:cubicBezTo>
                  <a:pt x="16603" y="7884"/>
                  <a:pt x="16291" y="8174"/>
                  <a:pt x="16054" y="8754"/>
                </a:cubicBezTo>
                <a:cubicBezTo>
                  <a:pt x="15578" y="9913"/>
                  <a:pt x="15578" y="11795"/>
                  <a:pt x="16054" y="12953"/>
                </a:cubicBezTo>
                <a:cubicBezTo>
                  <a:pt x="16529" y="14112"/>
                  <a:pt x="17301" y="14112"/>
                  <a:pt x="17776" y="12953"/>
                </a:cubicBezTo>
                <a:cubicBezTo>
                  <a:pt x="18252" y="11795"/>
                  <a:pt x="18252" y="9913"/>
                  <a:pt x="17776" y="8754"/>
                </a:cubicBezTo>
                <a:cubicBezTo>
                  <a:pt x="17539" y="8174"/>
                  <a:pt x="17226" y="7884"/>
                  <a:pt x="16914" y="7884"/>
                </a:cubicBezTo>
                <a:close/>
              </a:path>
            </a:pathLst>
          </a:custGeom>
          <a:solidFill>
            <a:srgbClr val="FFFFFF"/>
          </a:solidFill>
          <a:ln w="25400">
            <a:solidFill>
              <a:schemeClr val="accent1"/>
            </a:solidFill>
          </a:ln>
        </p:spPr>
        <p:txBody>
          <a:bodyPr lIns="50800" tIns="50800" rIns="50800" bIns="50800" anchor="ctr"/>
          <a:lstStyle/>
          <a:p>
            <a:endParaRPr/>
          </a:p>
        </p:txBody>
      </p:sp>
      <p:sp>
        <p:nvSpPr>
          <p:cNvPr id="245" name="Arrow 10"/>
          <p:cNvSpPr/>
          <p:nvPr/>
        </p:nvSpPr>
        <p:spPr>
          <a:xfrm rot="16173203" flipH="1">
            <a:off x="8396424" y="5714417"/>
            <a:ext cx="1267512" cy="1030743"/>
          </a:xfrm>
          <a:custGeom>
            <a:avLst/>
            <a:gdLst/>
            <a:ahLst/>
            <a:cxnLst>
              <a:cxn ang="0">
                <a:pos x="wd2" y="hd2"/>
              </a:cxn>
              <a:cxn ang="5400000">
                <a:pos x="wd2" y="hd2"/>
              </a:cxn>
              <a:cxn ang="10800000">
                <a:pos x="wd2" y="hd2"/>
              </a:cxn>
              <a:cxn ang="16200000">
                <a:pos x="wd2" y="hd2"/>
              </a:cxn>
            </a:cxnLst>
            <a:rect l="0" t="0" r="r" b="b"/>
            <a:pathLst>
              <a:path w="21600" h="21600" extrusionOk="0">
                <a:moveTo>
                  <a:pt x="9745" y="0"/>
                </a:moveTo>
                <a:lnTo>
                  <a:pt x="7428" y="3887"/>
                </a:lnTo>
                <a:lnTo>
                  <a:pt x="12357" y="8319"/>
                </a:lnTo>
                <a:lnTo>
                  <a:pt x="0" y="8319"/>
                </a:lnTo>
                <a:lnTo>
                  <a:pt x="0" y="13287"/>
                </a:lnTo>
                <a:lnTo>
                  <a:pt x="12286" y="13287"/>
                </a:lnTo>
                <a:lnTo>
                  <a:pt x="7418" y="17725"/>
                </a:lnTo>
                <a:lnTo>
                  <a:pt x="9755" y="21600"/>
                </a:lnTo>
                <a:lnTo>
                  <a:pt x="21600" y="10803"/>
                </a:lnTo>
                <a:lnTo>
                  <a:pt x="9745" y="0"/>
                </a:lnTo>
                <a:close/>
              </a:path>
            </a:pathLst>
          </a:custGeom>
          <a:solidFill>
            <a:srgbClr val="FFFFFF"/>
          </a:solidFill>
          <a:ln w="25400">
            <a:solidFill>
              <a:schemeClr val="accent1"/>
            </a:solidFill>
          </a:ln>
        </p:spPr>
        <p:txBody>
          <a:bodyPr lIns="50800" tIns="50800" rIns="50800" bIns="50800" anchor="ctr"/>
          <a:lstStyle/>
          <a:p>
            <a:endParaRPr/>
          </a:p>
        </p:txBody>
      </p:sp>
      <p:sp>
        <p:nvSpPr>
          <p:cNvPr id="246" name="Arrow 10"/>
          <p:cNvSpPr/>
          <p:nvPr/>
        </p:nvSpPr>
        <p:spPr>
          <a:xfrm rot="52689" flipH="1">
            <a:off x="5867737" y="7065243"/>
            <a:ext cx="1267513" cy="1030743"/>
          </a:xfrm>
          <a:custGeom>
            <a:avLst/>
            <a:gdLst/>
            <a:ahLst/>
            <a:cxnLst>
              <a:cxn ang="0">
                <a:pos x="wd2" y="hd2"/>
              </a:cxn>
              <a:cxn ang="5400000">
                <a:pos x="wd2" y="hd2"/>
              </a:cxn>
              <a:cxn ang="10800000">
                <a:pos x="wd2" y="hd2"/>
              </a:cxn>
              <a:cxn ang="16200000">
                <a:pos x="wd2" y="hd2"/>
              </a:cxn>
            </a:cxnLst>
            <a:rect l="0" t="0" r="r" b="b"/>
            <a:pathLst>
              <a:path w="21600" h="21600" extrusionOk="0">
                <a:moveTo>
                  <a:pt x="9745" y="0"/>
                </a:moveTo>
                <a:lnTo>
                  <a:pt x="7428" y="3887"/>
                </a:lnTo>
                <a:lnTo>
                  <a:pt x="12357" y="8319"/>
                </a:lnTo>
                <a:lnTo>
                  <a:pt x="0" y="8319"/>
                </a:lnTo>
                <a:lnTo>
                  <a:pt x="0" y="13287"/>
                </a:lnTo>
                <a:lnTo>
                  <a:pt x="12286" y="13287"/>
                </a:lnTo>
                <a:lnTo>
                  <a:pt x="7418" y="17725"/>
                </a:lnTo>
                <a:lnTo>
                  <a:pt x="9755" y="21600"/>
                </a:lnTo>
                <a:lnTo>
                  <a:pt x="21600" y="10803"/>
                </a:lnTo>
                <a:lnTo>
                  <a:pt x="9745" y="0"/>
                </a:lnTo>
                <a:close/>
              </a:path>
            </a:pathLst>
          </a:custGeom>
          <a:solidFill>
            <a:srgbClr val="FFFFFF"/>
          </a:solidFill>
          <a:ln w="25400">
            <a:solidFill>
              <a:schemeClr val="accent1"/>
            </a:solidFill>
          </a:ln>
        </p:spPr>
        <p:txBody>
          <a:bodyPr lIns="50800" tIns="50800" rIns="50800" bIns="50800" anchor="ctr"/>
          <a:lstStyle/>
          <a:p>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Screen Shot 2018-09-17 at 21.23.21.png" descr="Screen Shot 2018-09-17 at 21.23.21.png"/>
          <p:cNvPicPr>
            <a:picLocks noChangeAspect="1"/>
          </p:cNvPicPr>
          <p:nvPr/>
        </p:nvPicPr>
        <p:blipFill>
          <a:blip r:embed="rId2">
            <a:extLst/>
          </a:blip>
          <a:stretch>
            <a:fillRect/>
          </a:stretch>
        </p:blipFill>
        <p:spPr>
          <a:xfrm>
            <a:off x="6886447" y="3313326"/>
            <a:ext cx="5280204" cy="2862551"/>
          </a:xfrm>
          <a:prstGeom prst="rect">
            <a:avLst/>
          </a:prstGeom>
          <a:ln w="12700">
            <a:miter lim="400000"/>
          </a:ln>
        </p:spPr>
      </p:pic>
      <p:sp>
        <p:nvSpPr>
          <p:cNvPr id="249" name="Promotion"/>
          <p:cNvSpPr txBox="1">
            <a:spLocks noGrp="1"/>
          </p:cNvSpPr>
          <p:nvPr>
            <p:ph type="title"/>
          </p:nvPr>
        </p:nvSpPr>
        <p:spPr>
          <a:xfrm>
            <a:off x="823289" y="175039"/>
            <a:ext cx="11861805" cy="3175001"/>
          </a:xfrm>
          <a:prstGeom prst="rect">
            <a:avLst/>
          </a:prstGeom>
        </p:spPr>
        <p:txBody>
          <a:bodyPr/>
          <a:lstStyle/>
          <a:p>
            <a:r>
              <a:t>7.	Promotion / marketing</a:t>
            </a:r>
          </a:p>
        </p:txBody>
      </p:sp>
      <p:sp>
        <p:nvSpPr>
          <p:cNvPr id="250" name="Promotion of the store will be done via:…"/>
          <p:cNvSpPr txBox="1">
            <a:spLocks noGrp="1"/>
          </p:cNvSpPr>
          <p:nvPr>
            <p:ph type="body" idx="4294967295"/>
          </p:nvPr>
        </p:nvSpPr>
        <p:spPr>
          <a:xfrm>
            <a:off x="823290" y="2332658"/>
            <a:ext cx="11861803" cy="6667501"/>
          </a:xfrm>
          <a:prstGeom prst="rect">
            <a:avLst/>
          </a:prstGeom>
        </p:spPr>
        <p:txBody>
          <a:bodyPr/>
          <a:lstStyle/>
          <a:p>
            <a:pPr marL="0" indent="0" defTabSz="543305">
              <a:spcBef>
                <a:spcPts val="3900"/>
              </a:spcBef>
              <a:buSzTx/>
              <a:buNone/>
              <a:defRPr sz="2500">
                <a:latin typeface="+mn-lt"/>
                <a:ea typeface="+mn-ea"/>
                <a:cs typeface="+mn-cs"/>
                <a:sym typeface="Helvetica"/>
              </a:defRPr>
            </a:pPr>
            <a:r>
              <a:t>Promotion of the store will be done via:</a:t>
            </a:r>
          </a:p>
          <a:p>
            <a:pPr marL="425194" indent="-425194" defTabSz="543305">
              <a:spcBef>
                <a:spcPts val="3900"/>
              </a:spcBef>
              <a:defRPr sz="2500">
                <a:latin typeface="+mn-lt"/>
                <a:ea typeface="+mn-ea"/>
                <a:cs typeface="+mn-cs"/>
                <a:sym typeface="Helvetica"/>
              </a:defRPr>
            </a:pPr>
            <a:r>
              <a:t>Tiger Den </a:t>
            </a:r>
          </a:p>
          <a:p>
            <a:pPr marL="425194" indent="-425194" defTabSz="543305">
              <a:spcBef>
                <a:spcPts val="3900"/>
              </a:spcBef>
              <a:defRPr sz="2500">
                <a:latin typeface="+mn-lt"/>
                <a:ea typeface="+mn-ea"/>
                <a:cs typeface="+mn-cs"/>
                <a:sym typeface="Helvetica"/>
              </a:defRPr>
            </a:pPr>
            <a:r>
              <a:t>Signage at MS &amp; HS</a:t>
            </a:r>
          </a:p>
          <a:p>
            <a:pPr marL="425194" indent="-425194" defTabSz="543305">
              <a:spcBef>
                <a:spcPts val="3900"/>
              </a:spcBef>
              <a:defRPr sz="2500">
                <a:latin typeface="+mn-lt"/>
                <a:ea typeface="+mn-ea"/>
                <a:cs typeface="+mn-cs"/>
                <a:sym typeface="Helvetica"/>
              </a:defRPr>
            </a:pPr>
            <a:r>
              <a:t>WAB weekly</a:t>
            </a:r>
          </a:p>
          <a:p>
            <a:pPr marL="425194" indent="-425194" defTabSz="543305">
              <a:spcBef>
                <a:spcPts val="3900"/>
              </a:spcBef>
              <a:defRPr sz="2500">
                <a:latin typeface="+mn-lt"/>
                <a:ea typeface="+mn-ea"/>
                <a:cs typeface="+mn-cs"/>
                <a:sym typeface="Helvetica"/>
              </a:defRPr>
            </a:pPr>
            <a:r>
              <a:t>Print advertising</a:t>
            </a:r>
          </a:p>
          <a:p>
            <a:pPr marL="425194" indent="-425194" defTabSz="543305">
              <a:spcBef>
                <a:spcPts val="3900"/>
              </a:spcBef>
              <a:defRPr sz="2500">
                <a:latin typeface="+mn-lt"/>
                <a:ea typeface="+mn-ea"/>
                <a:cs typeface="+mn-cs"/>
                <a:sym typeface="Helvetica"/>
              </a:defRPr>
            </a:pPr>
            <a:r>
              <a:t>WAB events</a:t>
            </a:r>
          </a:p>
          <a:p>
            <a:pPr marL="425194" indent="-425194" defTabSz="543305">
              <a:spcBef>
                <a:spcPts val="3900"/>
              </a:spcBef>
              <a:defRPr sz="2500">
                <a:latin typeface="+mn-lt"/>
                <a:ea typeface="+mn-ea"/>
                <a:cs typeface="+mn-cs"/>
                <a:sym typeface="Helvetica"/>
              </a:defRPr>
            </a:pPr>
            <a:r>
              <a:t>Social media</a:t>
            </a:r>
          </a:p>
          <a:p>
            <a:pPr marL="425194" indent="-425194" defTabSz="543305">
              <a:spcBef>
                <a:spcPts val="3900"/>
              </a:spcBef>
              <a:defRPr sz="2500">
                <a:latin typeface="+mn-lt"/>
                <a:ea typeface="+mn-ea"/>
                <a:cs typeface="+mn-cs"/>
                <a:sym typeface="Helvetica"/>
              </a:defRPr>
            </a:pPr>
            <a:r>
              <a:t>Bus signage (1,000 journeys each day?)</a:t>
            </a:r>
          </a:p>
        </p:txBody>
      </p:sp>
      <p:sp>
        <p:nvSpPr>
          <p:cNvPr id="251" name="Instagram 1,290 followers…"/>
          <p:cNvSpPr txBox="1"/>
          <p:nvPr/>
        </p:nvSpPr>
        <p:spPr>
          <a:xfrm>
            <a:off x="8541315" y="4650857"/>
            <a:ext cx="3458552" cy="1367334"/>
          </a:xfrm>
          <a:prstGeom prst="rect">
            <a:avLst/>
          </a:prstGeom>
          <a:solidFill>
            <a:srgbClr val="FFFFFF"/>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1200"/>
            </a:pPr>
            <a:r>
              <a:t>Instagram </a:t>
            </a:r>
            <a:r>
              <a:rPr u="sng">
                <a:solidFill>
                  <a:srgbClr val="0000FF"/>
                </a:solidFill>
                <a:uFill>
                  <a:solidFill>
                    <a:srgbClr val="0000FF"/>
                  </a:solidFill>
                </a:uFill>
                <a:hlinkClick r:id="rId3"/>
              </a:rPr>
              <a:t>1,290 followers</a:t>
            </a:r>
          </a:p>
          <a:p>
            <a:pPr algn="l">
              <a:defRPr sz="1200"/>
            </a:pPr>
            <a:r>
              <a:t>Facebook 3,444 followers</a:t>
            </a:r>
          </a:p>
          <a:p>
            <a:pPr algn="l">
              <a:defRPr sz="1200"/>
            </a:pPr>
            <a:r>
              <a:t>Twitter 815 followers </a:t>
            </a:r>
            <a:br/>
            <a:r>
              <a:t>Youtube 225</a:t>
            </a:r>
          </a:p>
          <a:p>
            <a:pPr algn="l">
              <a:defRPr sz="1200"/>
            </a:pPr>
            <a:r>
              <a:t>LinkedIn 2,092 followers (n.b. not in the website dashboard.</a:t>
            </a:r>
          </a:p>
          <a:p>
            <a:pPr algn="l">
              <a:defRPr sz="1200"/>
            </a:pPr>
            <a:r>
              <a:t>WeChat? </a:t>
            </a:r>
          </a:p>
        </p:txBody>
      </p:sp>
      <p:grpSp>
        <p:nvGrpSpPr>
          <p:cNvPr id="254" name="Screen Shot 2018-09-17 at 21.09.29.png"/>
          <p:cNvGrpSpPr/>
          <p:nvPr/>
        </p:nvGrpSpPr>
        <p:grpSpPr>
          <a:xfrm>
            <a:off x="9208579" y="6593091"/>
            <a:ext cx="2877527" cy="2091920"/>
            <a:chOff x="0" y="0"/>
            <a:chExt cx="2877526" cy="2091919"/>
          </a:xfrm>
        </p:grpSpPr>
        <p:pic>
          <p:nvPicPr>
            <p:cNvPr id="252" name="Screen Shot 2018-09-17 at 21.09.29.png" descr="Screen Shot 2018-09-17 at 21.09.29.png"/>
            <p:cNvPicPr>
              <a:picLocks noChangeAspect="1"/>
            </p:cNvPicPr>
            <p:nvPr/>
          </p:nvPicPr>
          <p:blipFill>
            <a:blip r:embed="rId4">
              <a:extLst/>
            </a:blip>
            <a:stretch>
              <a:fillRect/>
            </a:stretch>
          </p:blipFill>
          <p:spPr>
            <a:xfrm>
              <a:off x="203200" y="203200"/>
              <a:ext cx="2471127" cy="1647419"/>
            </a:xfrm>
            <a:prstGeom prst="rect">
              <a:avLst/>
            </a:prstGeom>
            <a:ln w="12700" cap="flat">
              <a:noFill/>
              <a:miter lim="400000"/>
            </a:ln>
            <a:effectLst/>
          </p:spPr>
        </p:pic>
        <p:pic>
          <p:nvPicPr>
            <p:cNvPr id="253" name="Screen Shot 2018-09-17 at 21.09.29.png" descr="Screen Shot 2018-09-17 at 21.09.29.png"/>
            <p:cNvPicPr>
              <a:picLocks noChangeAspect="1"/>
            </p:cNvPicPr>
            <p:nvPr/>
          </p:nvPicPr>
          <p:blipFill>
            <a:blip r:embed="rId5">
              <a:extLst/>
            </a:blip>
            <a:stretch>
              <a:fillRect/>
            </a:stretch>
          </p:blipFill>
          <p:spPr>
            <a:xfrm>
              <a:off x="0" y="0"/>
              <a:ext cx="2877527" cy="2091920"/>
            </a:xfrm>
            <a:prstGeom prst="rect">
              <a:avLst/>
            </a:prstGeom>
            <a:ln w="12700" cap="flat">
              <a:noFill/>
              <a:miter lim="400000"/>
            </a:ln>
            <a:effectLst/>
          </p:spPr>
        </p:pic>
      </p:grpSp>
      <p:grpSp>
        <p:nvGrpSpPr>
          <p:cNvPr id="257" name="Scan for WAB"/>
          <p:cNvGrpSpPr/>
          <p:nvPr/>
        </p:nvGrpSpPr>
        <p:grpSpPr>
          <a:xfrm>
            <a:off x="10125041" y="7331709"/>
            <a:ext cx="1551725" cy="394928"/>
            <a:chOff x="0" y="0"/>
            <a:chExt cx="1551723" cy="394927"/>
          </a:xfrm>
        </p:grpSpPr>
        <p:sp>
          <p:nvSpPr>
            <p:cNvPr id="255" name="Rectangle"/>
            <p:cNvSpPr/>
            <p:nvPr/>
          </p:nvSpPr>
          <p:spPr>
            <a:xfrm>
              <a:off x="0" y="-1"/>
              <a:ext cx="1551724" cy="394929"/>
            </a:xfrm>
            <a:prstGeom prst="rect">
              <a:avLst/>
            </a:pr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defRPr sz="1000"/>
              </a:pPr>
              <a:endParaRPr/>
            </a:p>
          </p:txBody>
        </p:sp>
        <p:sp>
          <p:nvSpPr>
            <p:cNvPr id="256" name="Scan for WAB"/>
            <p:cNvSpPr txBox="1"/>
            <p:nvPr/>
          </p:nvSpPr>
          <p:spPr>
            <a:xfrm>
              <a:off x="0" y="72241"/>
              <a:ext cx="1551724" cy="2504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000"/>
              </a:lvl1pPr>
            </a:lstStyle>
            <a:p>
              <a:r>
                <a:t>Scan for WAB</a:t>
              </a:r>
            </a:p>
          </p:txBody>
        </p:sp>
      </p:grpSp>
      <p:pic>
        <p:nvPicPr>
          <p:cNvPr id="258" name="WAB_Website_Social_Media_Page_to_WAB_Chat.png" descr="WAB_Website_Social_Media_Page_to_WAB_Chat.png"/>
          <p:cNvPicPr>
            <a:picLocks noChangeAspect="1"/>
          </p:cNvPicPr>
          <p:nvPr/>
        </p:nvPicPr>
        <p:blipFill>
          <a:blip r:embed="rId6">
            <a:extLst/>
          </a:blip>
          <a:stretch>
            <a:fillRect/>
          </a:stretch>
        </p:blipFill>
        <p:spPr>
          <a:xfrm>
            <a:off x="9661403" y="7327241"/>
            <a:ext cx="403865" cy="403865"/>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itel 1"/>
          <p:cNvSpPr txBox="1">
            <a:spLocks noGrp="1"/>
          </p:cNvSpPr>
          <p:nvPr>
            <p:ph type="title"/>
          </p:nvPr>
        </p:nvSpPr>
        <p:spPr>
          <a:xfrm>
            <a:off x="889549" y="410321"/>
            <a:ext cx="11861805" cy="1397005"/>
          </a:xfrm>
          <a:prstGeom prst="rect">
            <a:avLst/>
          </a:prstGeom>
        </p:spPr>
        <p:txBody>
          <a:bodyPr/>
          <a:lstStyle/>
          <a:p>
            <a:r>
              <a:t>8.	Workflow</a:t>
            </a:r>
          </a:p>
        </p:txBody>
      </p:sp>
      <p:sp>
        <p:nvSpPr>
          <p:cNvPr id="261" name="Tijdelijke aanduiding voor tekst 2"/>
          <p:cNvSpPr txBox="1">
            <a:spLocks noGrp="1"/>
          </p:cNvSpPr>
          <p:nvPr>
            <p:ph type="body" idx="1"/>
          </p:nvPr>
        </p:nvSpPr>
        <p:spPr>
          <a:prstGeom prst="rect">
            <a:avLst/>
          </a:prstGeom>
        </p:spPr>
        <p:txBody>
          <a:bodyPr/>
          <a:lstStyle/>
          <a:p>
            <a:pPr marL="0" indent="0">
              <a:buNone/>
            </a:pPr>
            <a:r>
              <a:rPr lang="en-US" dirty="0"/>
              <a:t>	</a:t>
            </a:r>
            <a:r>
              <a:rPr dirty="0"/>
              <a:t>A)	Ordering</a:t>
            </a:r>
            <a:endParaRPr lang="en-US" dirty="0"/>
          </a:p>
          <a:p>
            <a:pPr marL="0" indent="0">
              <a:buNone/>
            </a:pPr>
            <a:r>
              <a:rPr lang="en-US" dirty="0"/>
              <a:t>	B) Suppliers</a:t>
            </a:r>
          </a:p>
          <a:p>
            <a:pPr marL="0" indent="0">
              <a:buNone/>
            </a:pPr>
            <a:r>
              <a:rPr lang="en-US" dirty="0"/>
              <a:t>	C) Fulfillment</a:t>
            </a:r>
          </a:p>
          <a:p>
            <a:pPr lvl="3">
              <a:spcBef>
                <a:spcPts val="2400"/>
              </a:spcBef>
            </a:pPr>
            <a:endParaRPr lang="en-US" sz="3000"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Jim James - jimajames@icloud.com…"/>
          <p:cNvSpPr txBox="1">
            <a:spLocks noGrp="1"/>
          </p:cNvSpPr>
          <p:nvPr>
            <p:ph type="body" idx="1"/>
          </p:nvPr>
        </p:nvSpPr>
        <p:spPr>
          <a:prstGeom prst="rect">
            <a:avLst/>
          </a:prstGeom>
        </p:spPr>
        <p:txBody>
          <a:bodyPr/>
          <a:lstStyle/>
          <a:p>
            <a:pPr marL="0" indent="0">
              <a:spcBef>
                <a:spcPts val="600"/>
              </a:spcBef>
              <a:buNone/>
            </a:pPr>
            <a:r>
              <a:rPr lang="en-US" b="1" dirty="0"/>
              <a:t>Precondition</a:t>
            </a:r>
            <a:r>
              <a:rPr lang="en-US" dirty="0"/>
              <a:t>	A buyer wants to place an order.</a:t>
            </a:r>
          </a:p>
          <a:p>
            <a:pPr marL="0" indent="0">
              <a:spcBef>
                <a:spcPts val="600"/>
              </a:spcBef>
              <a:buNone/>
            </a:pPr>
            <a:r>
              <a:rPr lang="en-US" b="1" dirty="0"/>
              <a:t>Postcondition</a:t>
            </a:r>
            <a:r>
              <a:rPr lang="en-US" dirty="0"/>
              <a:t>	An order is received.</a:t>
            </a:r>
          </a:p>
          <a:p>
            <a:pPr marL="0" indent="0">
              <a:spcBef>
                <a:spcPts val="600"/>
              </a:spcBef>
              <a:buNone/>
            </a:pPr>
            <a:endParaRPr lang="en-US" dirty="0"/>
          </a:p>
        </p:txBody>
      </p:sp>
      <p:sp>
        <p:nvSpPr>
          <p:cNvPr id="59" name="Rectangle: Rounded Corners 58">
            <a:extLst>
              <a:ext uri="{FF2B5EF4-FFF2-40B4-BE49-F238E27FC236}">
                <a16:creationId xmlns:a16="http://schemas.microsoft.com/office/drawing/2014/main" id="{6E122E41-0822-40A9-8D1B-64815E7E4CAA}"/>
              </a:ext>
            </a:extLst>
          </p:cNvPr>
          <p:cNvSpPr/>
          <p:nvPr/>
        </p:nvSpPr>
        <p:spPr>
          <a:xfrm>
            <a:off x="9845099" y="4314213"/>
            <a:ext cx="2674020" cy="2749876"/>
          </a:xfrm>
          <a:prstGeom prst="roundRect">
            <a:avLst/>
          </a:prstGeom>
          <a:solidFill>
            <a:srgbClr val="FFFF00"/>
          </a:solidFill>
          <a:ln w="571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Neue Light"/>
            </a:endParaRPr>
          </a:p>
        </p:txBody>
      </p:sp>
      <p:sp>
        <p:nvSpPr>
          <p:cNvPr id="60" name="Rectangle: Rounded Corners 59">
            <a:extLst>
              <a:ext uri="{FF2B5EF4-FFF2-40B4-BE49-F238E27FC236}">
                <a16:creationId xmlns:a16="http://schemas.microsoft.com/office/drawing/2014/main" id="{9FE627C2-CE55-49C6-993A-5CC634ED22AE}"/>
              </a:ext>
            </a:extLst>
          </p:cNvPr>
          <p:cNvSpPr/>
          <p:nvPr/>
        </p:nvSpPr>
        <p:spPr>
          <a:xfrm>
            <a:off x="928259" y="3982998"/>
            <a:ext cx="8361391" cy="4953183"/>
          </a:xfrm>
          <a:prstGeom prst="roundRect">
            <a:avLst/>
          </a:prstGeom>
          <a:solidFill>
            <a:srgbClr val="CAFAC2"/>
          </a:solidFill>
          <a:ln w="571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Neue Light"/>
            </a:endParaRPr>
          </a:p>
        </p:txBody>
      </p:sp>
      <p:pic>
        <p:nvPicPr>
          <p:cNvPr id="61" name="Picture 6" descr="http://www.newdesignfile.com/postpic/2014/08/website-icon_1002.png">
            <a:extLst>
              <a:ext uri="{FF2B5EF4-FFF2-40B4-BE49-F238E27FC236}">
                <a16:creationId xmlns:a16="http://schemas.microsoft.com/office/drawing/2014/main" id="{0A9061E2-9108-4985-8F78-59B2223C55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0072" y="5118025"/>
            <a:ext cx="1641089" cy="1641089"/>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2D56CD96-514F-41B6-8F8F-204BFD1CCB72}"/>
              </a:ext>
            </a:extLst>
          </p:cNvPr>
          <p:cNvSpPr txBox="1"/>
          <p:nvPr/>
        </p:nvSpPr>
        <p:spPr>
          <a:xfrm>
            <a:off x="1363477" y="4461434"/>
            <a:ext cx="128240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800" dirty="0"/>
              <a:t>Item</a:t>
            </a:r>
          </a:p>
          <a:p>
            <a:pPr marL="0" marR="0" indent="0" algn="ctr" defTabSz="584200" rtl="0" fontAlgn="auto" latinLnBrk="0" hangingPunct="0">
              <a:lnSpc>
                <a:spcPct val="100000"/>
              </a:lnSpc>
              <a:spcBef>
                <a:spcPts val="0"/>
              </a:spcBef>
              <a:spcAft>
                <a:spcPts val="0"/>
              </a:spcAft>
              <a:buClrTx/>
              <a:buSzTx/>
              <a:buFontTx/>
              <a:buNone/>
              <a:tabLst/>
            </a:pPr>
            <a:r>
              <a:rPr lang="en-US" sz="1800" dirty="0"/>
              <a:t>Purchased</a:t>
            </a:r>
          </a:p>
        </p:txBody>
      </p:sp>
      <p:grpSp>
        <p:nvGrpSpPr>
          <p:cNvPr id="63" name="Group 62">
            <a:extLst>
              <a:ext uri="{FF2B5EF4-FFF2-40B4-BE49-F238E27FC236}">
                <a16:creationId xmlns:a16="http://schemas.microsoft.com/office/drawing/2014/main" id="{0CE62D8B-3A6B-484B-95DD-361E7690440D}"/>
              </a:ext>
            </a:extLst>
          </p:cNvPr>
          <p:cNvGrpSpPr/>
          <p:nvPr/>
        </p:nvGrpSpPr>
        <p:grpSpPr>
          <a:xfrm>
            <a:off x="-493212" y="4607523"/>
            <a:ext cx="2456566" cy="2784861"/>
            <a:chOff x="4150601" y="4211648"/>
            <a:chExt cx="2456566" cy="2784861"/>
          </a:xfrm>
        </p:grpSpPr>
        <p:sp>
          <p:nvSpPr>
            <p:cNvPr id="64" name="Rectangle 63">
              <a:extLst>
                <a:ext uri="{FF2B5EF4-FFF2-40B4-BE49-F238E27FC236}">
                  <a16:creationId xmlns:a16="http://schemas.microsoft.com/office/drawing/2014/main" id="{A3F47D8F-0986-4683-AB6A-76792E892ABD}"/>
                </a:ext>
              </a:extLst>
            </p:cNvPr>
            <p:cNvSpPr/>
            <p:nvPr/>
          </p:nvSpPr>
          <p:spPr>
            <a:xfrm>
              <a:off x="5378884" y="6437859"/>
              <a:ext cx="184730" cy="461665"/>
            </a:xfrm>
            <a:prstGeom prst="rect">
              <a:avLst/>
            </a:prstGeom>
          </p:spPr>
          <p:txBody>
            <a:bodyPr wrap="none">
              <a:spAutoFit/>
            </a:bodyPr>
            <a:lstStyle/>
            <a:p>
              <a:endParaRPr lang="en-US" sz="2400" dirty="0"/>
            </a:p>
          </p:txBody>
        </p:sp>
        <p:sp>
          <p:nvSpPr>
            <p:cNvPr id="65" name="TextBox 64">
              <a:extLst>
                <a:ext uri="{FF2B5EF4-FFF2-40B4-BE49-F238E27FC236}">
                  <a16:creationId xmlns:a16="http://schemas.microsoft.com/office/drawing/2014/main" id="{D13D74CE-AA9E-4BDE-BB37-88CDBC36D323}"/>
                </a:ext>
              </a:extLst>
            </p:cNvPr>
            <p:cNvSpPr txBox="1"/>
            <p:nvPr/>
          </p:nvSpPr>
          <p:spPr>
            <a:xfrm>
              <a:off x="4784904" y="6339919"/>
              <a:ext cx="126156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bg1">
                      <a:lumMod val="50000"/>
                    </a:schemeClr>
                  </a:solidFill>
                  <a:effectLst/>
                  <a:uFillTx/>
                  <a:latin typeface="+mn-lt"/>
                  <a:ea typeface="+mn-ea"/>
                  <a:cs typeface="+mn-cs"/>
                  <a:sym typeface="Helvetica Neue Light"/>
                </a:rPr>
                <a:t>Buyer</a:t>
              </a:r>
            </a:p>
          </p:txBody>
        </p:sp>
        <p:pic>
          <p:nvPicPr>
            <p:cNvPr id="66" name="Picture 65">
              <a:extLst>
                <a:ext uri="{FF2B5EF4-FFF2-40B4-BE49-F238E27FC236}">
                  <a16:creationId xmlns:a16="http://schemas.microsoft.com/office/drawing/2014/main" id="{35D8F295-93F1-4E60-8A65-BE007AD755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0601" y="4211648"/>
              <a:ext cx="2456566" cy="2456566"/>
            </a:xfrm>
            <a:prstGeom prst="rect">
              <a:avLst/>
            </a:prstGeom>
          </p:spPr>
        </p:pic>
      </p:grpSp>
      <p:sp>
        <p:nvSpPr>
          <p:cNvPr id="67" name="Arrow: Right 66">
            <a:extLst>
              <a:ext uri="{FF2B5EF4-FFF2-40B4-BE49-F238E27FC236}">
                <a16:creationId xmlns:a16="http://schemas.microsoft.com/office/drawing/2014/main" id="{1F301394-31D6-46BA-ADEB-34368D28E84B}"/>
              </a:ext>
            </a:extLst>
          </p:cNvPr>
          <p:cNvSpPr/>
          <p:nvPr/>
        </p:nvSpPr>
        <p:spPr>
          <a:xfrm>
            <a:off x="3008210" y="5938569"/>
            <a:ext cx="1378936" cy="387028"/>
          </a:xfrm>
          <a:prstGeom prst="rightArrow">
            <a:avLst/>
          </a:prstGeom>
          <a:noFill/>
          <a:ln w="2857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Neue Light"/>
            </a:endParaRPr>
          </a:p>
        </p:txBody>
      </p:sp>
      <p:sp>
        <p:nvSpPr>
          <p:cNvPr id="68" name="TextBox 67">
            <a:extLst>
              <a:ext uri="{FF2B5EF4-FFF2-40B4-BE49-F238E27FC236}">
                <a16:creationId xmlns:a16="http://schemas.microsoft.com/office/drawing/2014/main" id="{69A6C6F9-682C-42A8-B9B9-44F35A2E6F77}"/>
              </a:ext>
            </a:extLst>
          </p:cNvPr>
          <p:cNvSpPr txBox="1"/>
          <p:nvPr/>
        </p:nvSpPr>
        <p:spPr>
          <a:xfrm>
            <a:off x="2910563" y="6305811"/>
            <a:ext cx="157895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00B050"/>
                </a:solidFill>
              </a:rPr>
              <a:t>Generate Fulfillment Request</a:t>
            </a:r>
          </a:p>
        </p:txBody>
      </p:sp>
      <p:sp>
        <p:nvSpPr>
          <p:cNvPr id="69" name="Rectangle 68">
            <a:extLst>
              <a:ext uri="{FF2B5EF4-FFF2-40B4-BE49-F238E27FC236}">
                <a16:creationId xmlns:a16="http://schemas.microsoft.com/office/drawing/2014/main" id="{89805D98-EC4C-421D-8D9E-CBCEB7F865C7}"/>
              </a:ext>
            </a:extLst>
          </p:cNvPr>
          <p:cNvSpPr/>
          <p:nvPr/>
        </p:nvSpPr>
        <p:spPr>
          <a:xfrm>
            <a:off x="5088606" y="6499391"/>
            <a:ext cx="1554480" cy="1097280"/>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Helvetica Neue Light"/>
              </a:rPr>
              <a:t>Fulfillment Request</a:t>
            </a:r>
          </a:p>
        </p:txBody>
      </p:sp>
      <p:pic>
        <p:nvPicPr>
          <p:cNvPr id="71" name="Picture 70">
            <a:extLst>
              <a:ext uri="{FF2B5EF4-FFF2-40B4-BE49-F238E27FC236}">
                <a16:creationId xmlns:a16="http://schemas.microsoft.com/office/drawing/2014/main" id="{9AA73651-8211-457A-9EF7-0A2C3E3566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2726" y="5193607"/>
            <a:ext cx="1490702" cy="1489924"/>
          </a:xfrm>
          <a:prstGeom prst="rect">
            <a:avLst/>
          </a:prstGeom>
        </p:spPr>
      </p:pic>
      <p:sp>
        <p:nvSpPr>
          <p:cNvPr id="72" name="TextBox 71">
            <a:extLst>
              <a:ext uri="{FF2B5EF4-FFF2-40B4-BE49-F238E27FC236}">
                <a16:creationId xmlns:a16="http://schemas.microsoft.com/office/drawing/2014/main" id="{5C33612B-D536-4564-ACAA-4B4A24597264}"/>
              </a:ext>
            </a:extLst>
          </p:cNvPr>
          <p:cNvSpPr txBox="1"/>
          <p:nvPr/>
        </p:nvSpPr>
        <p:spPr>
          <a:xfrm>
            <a:off x="6053174" y="4974032"/>
            <a:ext cx="157895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00B050"/>
                </a:solidFill>
              </a:rPr>
              <a:t>Add to Fulfillment List</a:t>
            </a:r>
          </a:p>
        </p:txBody>
      </p:sp>
      <p:sp>
        <p:nvSpPr>
          <p:cNvPr id="73" name="Arrow: Right 72">
            <a:extLst>
              <a:ext uri="{FF2B5EF4-FFF2-40B4-BE49-F238E27FC236}">
                <a16:creationId xmlns:a16="http://schemas.microsoft.com/office/drawing/2014/main" id="{5F2A67ED-C1D7-4EB0-9480-2DDA4DEBCE0F}"/>
              </a:ext>
            </a:extLst>
          </p:cNvPr>
          <p:cNvSpPr/>
          <p:nvPr/>
        </p:nvSpPr>
        <p:spPr>
          <a:xfrm>
            <a:off x="6208601" y="5883144"/>
            <a:ext cx="1378936" cy="387028"/>
          </a:xfrm>
          <a:prstGeom prst="rightArrow">
            <a:avLst/>
          </a:prstGeom>
          <a:noFill/>
          <a:ln w="28575"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Neue Light"/>
            </a:endParaRPr>
          </a:p>
        </p:txBody>
      </p:sp>
      <p:sp>
        <p:nvSpPr>
          <p:cNvPr id="74" name="Rectangle 73">
            <a:extLst>
              <a:ext uri="{FF2B5EF4-FFF2-40B4-BE49-F238E27FC236}">
                <a16:creationId xmlns:a16="http://schemas.microsoft.com/office/drawing/2014/main" id="{1D584EA1-D922-48EC-8525-4E37D41117A3}"/>
              </a:ext>
            </a:extLst>
          </p:cNvPr>
          <p:cNvSpPr/>
          <p:nvPr/>
        </p:nvSpPr>
        <p:spPr>
          <a:xfrm>
            <a:off x="10471191" y="5263844"/>
            <a:ext cx="1554480" cy="1280160"/>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chemeClr val="tx1"/>
                </a:solidFill>
                <a:effectLst/>
                <a:uFillTx/>
                <a:latin typeface="+mn-lt"/>
                <a:ea typeface="+mn-ea"/>
                <a:cs typeface="+mn-cs"/>
                <a:sym typeface="Helvetica Neue Light"/>
              </a:rPr>
              <a:t>Printed Fulfillment</a:t>
            </a:r>
          </a:p>
          <a:p>
            <a:pPr marL="0" marR="0" indent="0" algn="ctr" defTabSz="584200" rtl="0" fontAlgn="auto" latinLnBrk="0" hangingPunct="0">
              <a:lnSpc>
                <a:spcPct val="100000"/>
              </a:lnSpc>
              <a:spcBef>
                <a:spcPts val="0"/>
              </a:spcBef>
              <a:spcAft>
                <a:spcPts val="0"/>
              </a:spcAft>
              <a:buClrTx/>
              <a:buSzTx/>
              <a:buFontTx/>
              <a:buNone/>
              <a:tabLst/>
            </a:pPr>
            <a:r>
              <a:rPr lang="en-US" sz="2200" dirty="0">
                <a:solidFill>
                  <a:schemeClr val="tx1"/>
                </a:solidFill>
              </a:rPr>
              <a:t>Order</a:t>
            </a:r>
            <a:endParaRPr kumimoji="0" lang="en-US" sz="2200" b="0" i="0" u="none" strike="noStrike" cap="none" spc="0" normalizeH="0" baseline="0" dirty="0">
              <a:ln>
                <a:noFill/>
              </a:ln>
              <a:solidFill>
                <a:schemeClr val="tx1"/>
              </a:solidFill>
              <a:effectLst/>
              <a:uFillTx/>
              <a:sym typeface="Helvetica Neue Light"/>
            </a:endParaRPr>
          </a:p>
        </p:txBody>
      </p:sp>
      <p:sp>
        <p:nvSpPr>
          <p:cNvPr id="75" name="TextBox 74">
            <a:extLst>
              <a:ext uri="{FF2B5EF4-FFF2-40B4-BE49-F238E27FC236}">
                <a16:creationId xmlns:a16="http://schemas.microsoft.com/office/drawing/2014/main" id="{A3333930-F7DC-4F77-8072-C076B4ED7E26}"/>
              </a:ext>
            </a:extLst>
          </p:cNvPr>
          <p:cNvSpPr txBox="1"/>
          <p:nvPr/>
        </p:nvSpPr>
        <p:spPr>
          <a:xfrm>
            <a:off x="1764375" y="8180879"/>
            <a:ext cx="353943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i="1" u="none" strike="noStrike" cap="none" spc="0" normalizeH="0" baseline="0" dirty="0">
                <a:ln>
                  <a:noFill/>
                </a:ln>
                <a:solidFill>
                  <a:srgbClr val="00B050"/>
                </a:solidFill>
                <a:effectLst/>
                <a:uFillTx/>
                <a:latin typeface="+mn-lt"/>
                <a:ea typeface="+mn-ea"/>
                <a:cs typeface="+mn-cs"/>
                <a:sym typeface="Helvetica Neue Light"/>
              </a:rPr>
              <a:t>Tiger Commerce</a:t>
            </a:r>
          </a:p>
        </p:txBody>
      </p:sp>
      <p:sp>
        <p:nvSpPr>
          <p:cNvPr id="76" name="TextBox 75">
            <a:extLst>
              <a:ext uri="{FF2B5EF4-FFF2-40B4-BE49-F238E27FC236}">
                <a16:creationId xmlns:a16="http://schemas.microsoft.com/office/drawing/2014/main" id="{DE7960C9-1646-4375-92F4-7FDF3A3D4E6E}"/>
              </a:ext>
            </a:extLst>
          </p:cNvPr>
          <p:cNvSpPr txBox="1"/>
          <p:nvPr/>
        </p:nvSpPr>
        <p:spPr>
          <a:xfrm>
            <a:off x="10193655" y="4348353"/>
            <a:ext cx="210955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i="1" u="none" strike="noStrike" cap="none" spc="0" normalizeH="0" baseline="0" dirty="0">
                <a:ln>
                  <a:noFill/>
                </a:ln>
                <a:solidFill>
                  <a:schemeClr val="tx1"/>
                </a:solidFill>
                <a:effectLst/>
                <a:uFillTx/>
                <a:latin typeface="+mn-lt"/>
                <a:ea typeface="+mn-ea"/>
                <a:cs typeface="+mn-cs"/>
                <a:sym typeface="Helvetica Neue Light"/>
              </a:rPr>
              <a:t>Tiger Den</a:t>
            </a:r>
          </a:p>
        </p:txBody>
      </p:sp>
      <p:sp>
        <p:nvSpPr>
          <p:cNvPr id="77" name="Arrow: Right 76">
            <a:extLst>
              <a:ext uri="{FF2B5EF4-FFF2-40B4-BE49-F238E27FC236}">
                <a16:creationId xmlns:a16="http://schemas.microsoft.com/office/drawing/2014/main" id="{5A723123-19B9-4B2F-81CD-ABC5DEEB5490}"/>
              </a:ext>
            </a:extLst>
          </p:cNvPr>
          <p:cNvSpPr/>
          <p:nvPr/>
        </p:nvSpPr>
        <p:spPr>
          <a:xfrm>
            <a:off x="9363421" y="5666512"/>
            <a:ext cx="830234" cy="466504"/>
          </a:xfrm>
          <a:prstGeom prst="rightArrow">
            <a:avLst/>
          </a:prstGeom>
          <a:solidFill>
            <a:schemeClr val="tx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Neue Light"/>
            </a:endParaRPr>
          </a:p>
        </p:txBody>
      </p:sp>
      <p:sp>
        <p:nvSpPr>
          <p:cNvPr id="26" name="Titel 1">
            <a:extLst>
              <a:ext uri="{FF2B5EF4-FFF2-40B4-BE49-F238E27FC236}">
                <a16:creationId xmlns:a16="http://schemas.microsoft.com/office/drawing/2014/main" id="{E8933011-05D2-490E-93F1-2F54F676847D}"/>
              </a:ext>
            </a:extLst>
          </p:cNvPr>
          <p:cNvSpPr txBox="1">
            <a:spLocks noGrp="1"/>
          </p:cNvSpPr>
          <p:nvPr>
            <p:ph type="title"/>
          </p:nvPr>
        </p:nvSpPr>
        <p:spPr>
          <a:xfrm>
            <a:off x="889549" y="410321"/>
            <a:ext cx="11861805" cy="1397005"/>
          </a:xfrm>
          <a:prstGeom prst="rect">
            <a:avLst/>
          </a:prstGeom>
        </p:spPr>
        <p:txBody>
          <a:bodyPr/>
          <a:lstStyle/>
          <a:p>
            <a:r>
              <a:rPr dirty="0"/>
              <a:t>8.	Workflow</a:t>
            </a:r>
            <a:r>
              <a:rPr lang="en-US" dirty="0"/>
              <a:t> : Order Received</a:t>
            </a:r>
            <a:endParaRPr dirty="0"/>
          </a:p>
        </p:txBody>
      </p:sp>
      <p:pic>
        <p:nvPicPr>
          <p:cNvPr id="5" name="Picture 4">
            <a:extLst>
              <a:ext uri="{FF2B5EF4-FFF2-40B4-BE49-F238E27FC236}">
                <a16:creationId xmlns:a16="http://schemas.microsoft.com/office/drawing/2014/main" id="{C13B08C8-219B-45B0-B1DF-D1B481EE07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57831" y="5021435"/>
            <a:ext cx="1815076" cy="1815076"/>
          </a:xfrm>
          <a:prstGeom prst="rect">
            <a:avLst/>
          </a:prstGeom>
        </p:spPr>
      </p:pic>
    </p:spTree>
    <p:extLst>
      <p:ext uri="{BB962C8B-B14F-4D97-AF65-F5344CB8AC3E}">
        <p14:creationId xmlns:p14="http://schemas.microsoft.com/office/powerpoint/2010/main" val="134226272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el 1"/>
          <p:cNvSpPr txBox="1">
            <a:spLocks noGrp="1"/>
          </p:cNvSpPr>
          <p:nvPr>
            <p:ph type="title"/>
          </p:nvPr>
        </p:nvSpPr>
        <p:spPr>
          <a:xfrm>
            <a:off x="889549" y="410321"/>
            <a:ext cx="11861805" cy="1397005"/>
          </a:xfrm>
          <a:prstGeom prst="rect">
            <a:avLst/>
          </a:prstGeom>
        </p:spPr>
        <p:txBody>
          <a:bodyPr/>
          <a:lstStyle/>
          <a:p>
            <a:r>
              <a:rPr dirty="0"/>
              <a:t>8.	Workflow</a:t>
            </a:r>
          </a:p>
        </p:txBody>
      </p:sp>
      <p:sp>
        <p:nvSpPr>
          <p:cNvPr id="297" name="Tijdelijke aanduiding voor tekst 2"/>
          <p:cNvSpPr txBox="1">
            <a:spLocks noGrp="1"/>
          </p:cNvSpPr>
          <p:nvPr>
            <p:ph type="body" idx="1"/>
          </p:nvPr>
        </p:nvSpPr>
        <p:spPr>
          <a:prstGeom prst="rect">
            <a:avLst/>
          </a:prstGeom>
        </p:spPr>
        <p:txBody>
          <a:bodyPr/>
          <a:lstStyle/>
          <a:p>
            <a:r>
              <a:t>B1)	Suppliers (shop delivery)</a:t>
            </a:r>
          </a:p>
        </p:txBody>
      </p:sp>
      <p:grpSp>
        <p:nvGrpSpPr>
          <p:cNvPr id="300" name="Stroomdiagram: Voorbereiding 8"/>
          <p:cNvGrpSpPr/>
          <p:nvPr/>
        </p:nvGrpSpPr>
        <p:grpSpPr>
          <a:xfrm>
            <a:off x="1368321" y="4204846"/>
            <a:ext cx="1984447" cy="1075389"/>
            <a:chOff x="0" y="0"/>
            <a:chExt cx="1984445" cy="1075388"/>
          </a:xfrm>
        </p:grpSpPr>
        <p:sp>
          <p:nvSpPr>
            <p:cNvPr id="298" name="Shape"/>
            <p:cNvSpPr/>
            <p:nvPr/>
          </p:nvSpPr>
          <p:spPr>
            <a:xfrm flipH="1">
              <a:off x="0" y="0"/>
              <a:ext cx="1984446" cy="107538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pPr>
              <a:endParaRPr/>
            </a:p>
          </p:txBody>
        </p:sp>
        <p:sp>
          <p:nvSpPr>
            <p:cNvPr id="299" name="Check stock inventory"/>
            <p:cNvSpPr txBox="1"/>
            <p:nvPr/>
          </p:nvSpPr>
          <p:spPr>
            <a:xfrm>
              <a:off x="396889" y="70993"/>
              <a:ext cx="1190667" cy="933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Check stock inventory</a:t>
              </a:r>
            </a:p>
          </p:txBody>
        </p:sp>
      </p:grpSp>
      <p:grpSp>
        <p:nvGrpSpPr>
          <p:cNvPr id="303" name="Stroomdiagram: Opgeslagen gegevens 9"/>
          <p:cNvGrpSpPr/>
          <p:nvPr/>
        </p:nvGrpSpPr>
        <p:grpSpPr>
          <a:xfrm>
            <a:off x="1499147" y="6651217"/>
            <a:ext cx="1441182" cy="810485"/>
            <a:chOff x="0" y="0"/>
            <a:chExt cx="1441180" cy="810484"/>
          </a:xfrm>
        </p:grpSpPr>
        <p:sp>
          <p:nvSpPr>
            <p:cNvPr id="301" name="Shape"/>
            <p:cNvSpPr/>
            <p:nvPr/>
          </p:nvSpPr>
          <p:spPr>
            <a:xfrm flipH="1">
              <a:off x="-1" y="-1"/>
              <a:ext cx="1441181" cy="810485"/>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21600" y="0"/>
                  </a:lnTo>
                  <a:cubicBezTo>
                    <a:pt x="19612" y="0"/>
                    <a:pt x="18000" y="4835"/>
                    <a:pt x="18000" y="10800"/>
                  </a:cubicBezTo>
                  <a:cubicBezTo>
                    <a:pt x="18000" y="16765"/>
                    <a:pt x="19612" y="21600"/>
                    <a:pt x="21600" y="21600"/>
                  </a:cubicBezTo>
                  <a:lnTo>
                    <a:pt x="3600" y="21600"/>
                  </a:lnTo>
                  <a:cubicBezTo>
                    <a:pt x="1612" y="21600"/>
                    <a:pt x="0" y="16765"/>
                    <a:pt x="0" y="10800"/>
                  </a:cubicBezTo>
                  <a:cubicBezTo>
                    <a:pt x="0" y="4835"/>
                    <a:pt x="1612" y="0"/>
                    <a:pt x="3600" y="0"/>
                  </a:cubicBez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02" name="Stock…"/>
            <p:cNvSpPr txBox="1"/>
            <p:nvPr/>
          </p:nvSpPr>
          <p:spPr>
            <a:xfrm>
              <a:off x="240195" y="14029"/>
              <a:ext cx="960789" cy="7824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1800"/>
              </a:pPr>
              <a:r>
                <a:t>Stock</a:t>
              </a:r>
            </a:p>
            <a:p>
              <a:pPr>
                <a:defRPr sz="1400"/>
              </a:pPr>
              <a:r>
                <a:t>(shop and storage)</a:t>
              </a:r>
            </a:p>
          </p:txBody>
        </p:sp>
      </p:grpSp>
      <p:grpSp>
        <p:nvGrpSpPr>
          <p:cNvPr id="306" name="Stroomdiagram: Voorbereiding 14"/>
          <p:cNvGrpSpPr/>
          <p:nvPr/>
        </p:nvGrpSpPr>
        <p:grpSpPr>
          <a:xfrm>
            <a:off x="3659105" y="3904335"/>
            <a:ext cx="1959820" cy="1492201"/>
            <a:chOff x="-1" y="0"/>
            <a:chExt cx="1959818" cy="1492199"/>
          </a:xfrm>
        </p:grpSpPr>
        <p:sp>
          <p:nvSpPr>
            <p:cNvPr id="304" name="Shape"/>
            <p:cNvSpPr/>
            <p:nvPr/>
          </p:nvSpPr>
          <p:spPr>
            <a:xfrm flipH="1">
              <a:off x="-2" y="2306"/>
              <a:ext cx="1959820" cy="148759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pPr>
              <a:endParaRPr/>
            </a:p>
          </p:txBody>
        </p:sp>
        <p:sp>
          <p:nvSpPr>
            <p:cNvPr id="305" name="Determine deficit item(s) and amounts"/>
            <p:cNvSpPr txBox="1"/>
            <p:nvPr/>
          </p:nvSpPr>
          <p:spPr>
            <a:xfrm>
              <a:off x="391962" y="-1"/>
              <a:ext cx="1175893" cy="1492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Determine deficit item(s) and amounts</a:t>
              </a:r>
            </a:p>
          </p:txBody>
        </p:sp>
      </p:grpSp>
      <p:grpSp>
        <p:nvGrpSpPr>
          <p:cNvPr id="309" name="Stroomdiagram: Voorbereiding 15"/>
          <p:cNvGrpSpPr/>
          <p:nvPr/>
        </p:nvGrpSpPr>
        <p:grpSpPr>
          <a:xfrm>
            <a:off x="6232823" y="4062522"/>
            <a:ext cx="2201748" cy="1360034"/>
            <a:chOff x="0" y="0"/>
            <a:chExt cx="2201747" cy="1360033"/>
          </a:xfrm>
        </p:grpSpPr>
        <p:sp>
          <p:nvSpPr>
            <p:cNvPr id="307" name="Shape"/>
            <p:cNvSpPr/>
            <p:nvPr/>
          </p:nvSpPr>
          <p:spPr>
            <a:xfrm flipH="1">
              <a:off x="0" y="0"/>
              <a:ext cx="2201748" cy="136003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08" name="Order the items from supplier, i.e. WABX"/>
            <p:cNvSpPr txBox="1"/>
            <p:nvPr/>
          </p:nvSpPr>
          <p:spPr>
            <a:xfrm>
              <a:off x="440349" y="73616"/>
              <a:ext cx="1321049" cy="1212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Order the items from supplier, i.e. WABX</a:t>
              </a:r>
            </a:p>
          </p:txBody>
        </p:sp>
      </p:grpSp>
      <p:grpSp>
        <p:nvGrpSpPr>
          <p:cNvPr id="312" name="Stroomdiagram: Voorbereiding 16"/>
          <p:cNvGrpSpPr/>
          <p:nvPr/>
        </p:nvGrpSpPr>
        <p:grpSpPr>
          <a:xfrm>
            <a:off x="8721913" y="4183640"/>
            <a:ext cx="1959819" cy="933596"/>
            <a:chOff x="-1" y="-1"/>
            <a:chExt cx="1959818" cy="933595"/>
          </a:xfrm>
        </p:grpSpPr>
        <p:sp>
          <p:nvSpPr>
            <p:cNvPr id="310" name="Shape"/>
            <p:cNvSpPr/>
            <p:nvPr/>
          </p:nvSpPr>
          <p:spPr>
            <a:xfrm flipH="1">
              <a:off x="-2" y="-2"/>
              <a:ext cx="1959820" cy="9335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11" name="Check correct delivery"/>
            <p:cNvSpPr txBox="1"/>
            <p:nvPr/>
          </p:nvSpPr>
          <p:spPr>
            <a:xfrm>
              <a:off x="391962" y="93"/>
              <a:ext cx="1175892" cy="933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Check correct delivery </a:t>
              </a:r>
            </a:p>
          </p:txBody>
        </p:sp>
      </p:grpSp>
      <p:sp>
        <p:nvSpPr>
          <p:cNvPr id="313" name="Straight Arrow Connector 6"/>
          <p:cNvSpPr/>
          <p:nvPr/>
        </p:nvSpPr>
        <p:spPr>
          <a:xfrm>
            <a:off x="3221936" y="4655127"/>
            <a:ext cx="437173" cy="2"/>
          </a:xfrm>
          <a:prstGeom prst="line">
            <a:avLst/>
          </a:prstGeom>
          <a:ln w="25400">
            <a:solidFill>
              <a:schemeClr val="accent1"/>
            </a:solidFill>
            <a:tailEnd type="triangle"/>
          </a:ln>
        </p:spPr>
        <p:txBody>
          <a:bodyPr lIns="45718" tIns="45718" rIns="45718" bIns="45718"/>
          <a:lstStyle/>
          <a:p>
            <a:endParaRPr/>
          </a:p>
        </p:txBody>
      </p:sp>
      <p:sp>
        <p:nvSpPr>
          <p:cNvPr id="314" name="Straight Arrow Connector 8"/>
          <p:cNvSpPr/>
          <p:nvPr/>
        </p:nvSpPr>
        <p:spPr>
          <a:xfrm>
            <a:off x="5618922" y="4641272"/>
            <a:ext cx="734869" cy="2"/>
          </a:xfrm>
          <a:prstGeom prst="line">
            <a:avLst/>
          </a:prstGeom>
          <a:ln w="25400">
            <a:solidFill>
              <a:schemeClr val="accent1"/>
            </a:solidFill>
            <a:tailEnd type="triangle"/>
          </a:ln>
        </p:spPr>
        <p:txBody>
          <a:bodyPr lIns="45718" tIns="45718" rIns="45718" bIns="45718"/>
          <a:lstStyle/>
          <a:p>
            <a:endParaRPr/>
          </a:p>
        </p:txBody>
      </p:sp>
      <p:sp>
        <p:nvSpPr>
          <p:cNvPr id="315" name="Straight Arrow Connector 10"/>
          <p:cNvSpPr/>
          <p:nvPr/>
        </p:nvSpPr>
        <p:spPr>
          <a:xfrm>
            <a:off x="8313604" y="4655127"/>
            <a:ext cx="408311" cy="2"/>
          </a:xfrm>
          <a:prstGeom prst="line">
            <a:avLst/>
          </a:prstGeom>
          <a:ln w="25400">
            <a:solidFill>
              <a:schemeClr val="accent1"/>
            </a:solidFill>
            <a:tailEnd type="triangle"/>
          </a:ln>
        </p:spPr>
        <p:txBody>
          <a:bodyPr lIns="45718" tIns="45718" rIns="45718" bIns="45718"/>
          <a:lstStyle/>
          <a:p>
            <a:endParaRPr/>
          </a:p>
        </p:txBody>
      </p:sp>
      <p:sp>
        <p:nvSpPr>
          <p:cNvPr id="316" name="Straight Connector 12"/>
          <p:cNvSpPr/>
          <p:nvPr/>
        </p:nvSpPr>
        <p:spPr>
          <a:xfrm flipH="1">
            <a:off x="2313707" y="5117138"/>
            <a:ext cx="2" cy="1534082"/>
          </a:xfrm>
          <a:prstGeom prst="line">
            <a:avLst/>
          </a:prstGeom>
          <a:ln w="25400">
            <a:solidFill>
              <a:schemeClr val="accent1"/>
            </a:solidFill>
          </a:ln>
        </p:spPr>
        <p:txBody>
          <a:bodyPr lIns="45718" tIns="45718" rIns="45718" bIns="45718"/>
          <a:lstStyle/>
          <a:p>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itel 1"/>
          <p:cNvSpPr txBox="1">
            <a:spLocks noGrp="1"/>
          </p:cNvSpPr>
          <p:nvPr>
            <p:ph type="title"/>
          </p:nvPr>
        </p:nvSpPr>
        <p:spPr>
          <a:xfrm>
            <a:off x="889549" y="410321"/>
            <a:ext cx="11861805" cy="1397005"/>
          </a:xfrm>
          <a:prstGeom prst="rect">
            <a:avLst/>
          </a:prstGeom>
        </p:spPr>
        <p:txBody>
          <a:bodyPr/>
          <a:lstStyle/>
          <a:p>
            <a:r>
              <a:t>8.	Workflow</a:t>
            </a:r>
          </a:p>
        </p:txBody>
      </p:sp>
      <p:sp>
        <p:nvSpPr>
          <p:cNvPr id="319" name="Tijdelijke aanduiding voor tekst 2"/>
          <p:cNvSpPr txBox="1">
            <a:spLocks noGrp="1"/>
          </p:cNvSpPr>
          <p:nvPr>
            <p:ph type="body" idx="1"/>
          </p:nvPr>
        </p:nvSpPr>
        <p:spPr>
          <a:prstGeom prst="rect">
            <a:avLst/>
          </a:prstGeom>
        </p:spPr>
        <p:txBody>
          <a:bodyPr/>
          <a:lstStyle/>
          <a:p>
            <a:r>
              <a:t>B2)	 Suppliers (direct shipment)</a:t>
            </a:r>
          </a:p>
        </p:txBody>
      </p:sp>
      <p:grpSp>
        <p:nvGrpSpPr>
          <p:cNvPr id="322" name="Stroomdiagram: Voorbereiding 8"/>
          <p:cNvGrpSpPr/>
          <p:nvPr/>
        </p:nvGrpSpPr>
        <p:grpSpPr>
          <a:xfrm>
            <a:off x="1499151" y="4322140"/>
            <a:ext cx="1722788" cy="656597"/>
            <a:chOff x="0" y="-1"/>
            <a:chExt cx="1722787" cy="656595"/>
          </a:xfrm>
        </p:grpSpPr>
        <p:sp>
          <p:nvSpPr>
            <p:cNvPr id="320" name="Shape"/>
            <p:cNvSpPr/>
            <p:nvPr/>
          </p:nvSpPr>
          <p:spPr>
            <a:xfrm flipH="1">
              <a:off x="0" y="-2"/>
              <a:ext cx="1722788" cy="65659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21" name="Check order"/>
            <p:cNvSpPr txBox="1"/>
            <p:nvPr/>
          </p:nvSpPr>
          <p:spPr>
            <a:xfrm>
              <a:off x="344557" y="1296"/>
              <a:ext cx="1033673" cy="654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Check order</a:t>
              </a:r>
            </a:p>
          </p:txBody>
        </p:sp>
      </p:grpSp>
      <p:grpSp>
        <p:nvGrpSpPr>
          <p:cNvPr id="325" name="Stroomdiagram: Voorbereiding 14"/>
          <p:cNvGrpSpPr/>
          <p:nvPr/>
        </p:nvGrpSpPr>
        <p:grpSpPr>
          <a:xfrm>
            <a:off x="4494368" y="3983586"/>
            <a:ext cx="1959820" cy="1333704"/>
            <a:chOff x="-1" y="0"/>
            <a:chExt cx="1959818" cy="1333702"/>
          </a:xfrm>
        </p:grpSpPr>
        <p:sp>
          <p:nvSpPr>
            <p:cNvPr id="323" name="Shape"/>
            <p:cNvSpPr/>
            <p:nvPr/>
          </p:nvSpPr>
          <p:spPr>
            <a:xfrm flipH="1">
              <a:off x="-2" y="-2"/>
              <a:ext cx="1959820" cy="133370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24" name="Give supplier detailed order information"/>
            <p:cNvSpPr txBox="1"/>
            <p:nvPr/>
          </p:nvSpPr>
          <p:spPr>
            <a:xfrm>
              <a:off x="391962" y="47394"/>
              <a:ext cx="1175893" cy="1238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600"/>
              </a:lvl1pPr>
            </a:lstStyle>
            <a:p>
              <a:r>
                <a:t>Give supplier detailed order information</a:t>
              </a:r>
            </a:p>
          </p:txBody>
        </p:sp>
      </p:grpSp>
      <p:grpSp>
        <p:nvGrpSpPr>
          <p:cNvPr id="328" name="Stroomdiagram: Voorbereiding 16"/>
          <p:cNvGrpSpPr/>
          <p:nvPr/>
        </p:nvGrpSpPr>
        <p:grpSpPr>
          <a:xfrm>
            <a:off x="7726618" y="3904335"/>
            <a:ext cx="1959819" cy="1492201"/>
            <a:chOff x="-1" y="-1"/>
            <a:chExt cx="1959818" cy="1492199"/>
          </a:xfrm>
        </p:grpSpPr>
        <p:sp>
          <p:nvSpPr>
            <p:cNvPr id="326" name="Shape"/>
            <p:cNvSpPr/>
            <p:nvPr/>
          </p:nvSpPr>
          <p:spPr>
            <a:xfrm flipH="1">
              <a:off x="-2" y="2305"/>
              <a:ext cx="1959820" cy="148759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endParaRPr/>
            </a:p>
          </p:txBody>
        </p:sp>
        <p:sp>
          <p:nvSpPr>
            <p:cNvPr id="327" name="Check correct delivery via track &amp;trace"/>
            <p:cNvSpPr txBox="1"/>
            <p:nvPr/>
          </p:nvSpPr>
          <p:spPr>
            <a:xfrm>
              <a:off x="391962" y="-2"/>
              <a:ext cx="1175892" cy="1492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1800"/>
              </a:lvl1pPr>
            </a:lstStyle>
            <a:p>
              <a:r>
                <a:t>Check correct delivery via track &amp;trace </a:t>
              </a:r>
            </a:p>
          </p:txBody>
        </p:sp>
      </p:grpSp>
      <p:sp>
        <p:nvSpPr>
          <p:cNvPr id="329" name="Straight Arrow Connector 2"/>
          <p:cNvSpPr/>
          <p:nvPr/>
        </p:nvSpPr>
        <p:spPr>
          <a:xfrm>
            <a:off x="3208079" y="4668978"/>
            <a:ext cx="1272437" cy="2"/>
          </a:xfrm>
          <a:prstGeom prst="line">
            <a:avLst/>
          </a:prstGeom>
          <a:ln w="25400">
            <a:solidFill>
              <a:schemeClr val="accent1"/>
            </a:solidFill>
            <a:tailEnd type="triangle"/>
          </a:ln>
        </p:spPr>
        <p:txBody>
          <a:bodyPr lIns="45718" tIns="45718" rIns="45718" bIns="45718"/>
          <a:lstStyle/>
          <a:p>
            <a:endParaRPr/>
          </a:p>
        </p:txBody>
      </p:sp>
      <p:sp>
        <p:nvSpPr>
          <p:cNvPr id="330" name="Straight Arrow Connector 4"/>
          <p:cNvSpPr/>
          <p:nvPr/>
        </p:nvSpPr>
        <p:spPr>
          <a:xfrm>
            <a:off x="6502400" y="4655127"/>
            <a:ext cx="1224223" cy="2"/>
          </a:xfrm>
          <a:prstGeom prst="line">
            <a:avLst/>
          </a:prstGeom>
          <a:ln w="25400">
            <a:solidFill>
              <a:schemeClr val="accent1"/>
            </a:solidFill>
            <a:tailEnd type="triangle"/>
          </a:ln>
        </p:spPr>
        <p:txBody>
          <a:bodyPr lIns="45718" tIns="45718" rIns="45718" bIns="45718"/>
          <a:lstStyle/>
          <a:p>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C95F4664-8216-4BA4-BC36-1DBB65A187A3-L0-001.jpeg" descr="C95F4664-8216-4BA4-BC36-1DBB65A187A3-L0-001.jpeg"/>
          <p:cNvPicPr>
            <a:picLocks noGrp="1" noChangeAspect="1"/>
          </p:cNvPicPr>
          <p:nvPr>
            <p:ph type="pic" idx="13"/>
          </p:nvPr>
        </p:nvPicPr>
        <p:blipFill>
          <a:blip r:embed="rId2">
            <a:extLst/>
          </a:blip>
          <a:srcRect l="15789" r="15789"/>
          <a:stretch>
            <a:fillRect/>
          </a:stretch>
        </p:blipFill>
        <p:spPr>
          <a:xfrm>
            <a:off x="9502912" y="4825510"/>
            <a:ext cx="2767269" cy="3033352"/>
          </a:xfrm>
          <a:prstGeom prst="rect">
            <a:avLst/>
          </a:prstGeom>
        </p:spPr>
      </p:pic>
      <p:pic>
        <p:nvPicPr>
          <p:cNvPr id="137" name="68AEC0C5-BFA7-4E10-8F55-A80C6C1817F2-L0-001.jpeg" descr="68AEC0C5-BFA7-4E10-8F55-A80C6C1817F2-L0-001.jpeg"/>
          <p:cNvPicPr>
            <a:picLocks noGrp="1" noChangeAspect="1"/>
          </p:cNvPicPr>
          <p:nvPr>
            <p:ph type="pic" idx="14"/>
          </p:nvPr>
        </p:nvPicPr>
        <p:blipFill>
          <a:blip r:embed="rId3">
            <a:extLst/>
          </a:blip>
          <a:srcRect l="17642" r="17642"/>
          <a:stretch>
            <a:fillRect/>
          </a:stretch>
        </p:blipFill>
        <p:spPr>
          <a:xfrm>
            <a:off x="9502912" y="1047474"/>
            <a:ext cx="2767269" cy="3207026"/>
          </a:xfrm>
          <a:prstGeom prst="rect">
            <a:avLst/>
          </a:prstGeom>
        </p:spPr>
      </p:pic>
      <p:pic>
        <p:nvPicPr>
          <p:cNvPr id="138" name="A8F060D7-6C7E-41CB-A02A-4240AC227029-L0-001.jpeg" descr="A8F060D7-6C7E-41CB-A02A-4240AC227029-L0-001.jpeg"/>
          <p:cNvPicPr>
            <a:picLocks noGrp="1" noChangeAspect="1"/>
          </p:cNvPicPr>
          <p:nvPr>
            <p:ph type="pic" idx="15"/>
          </p:nvPr>
        </p:nvPicPr>
        <p:blipFill>
          <a:blip r:embed="rId4">
            <a:extLst/>
          </a:blip>
          <a:srcRect l="10647" r="10648"/>
          <a:stretch>
            <a:fillRect/>
          </a:stretch>
        </p:blipFill>
        <p:spPr>
          <a:xfrm>
            <a:off x="732732" y="1568174"/>
            <a:ext cx="7271582" cy="6929516"/>
          </a:xfrm>
          <a:prstGeom prst="rect">
            <a:avLst/>
          </a:prstGeom>
        </p:spPr>
      </p:pic>
      <p:sp>
        <p:nvSpPr>
          <p:cNvPr id="139" name="The Tiger Den"/>
          <p:cNvSpPr txBox="1">
            <a:spLocks noGrp="1"/>
          </p:cNvSpPr>
          <p:nvPr>
            <p:ph type="body" sz="quarter" idx="1"/>
          </p:nvPr>
        </p:nvSpPr>
        <p:spPr>
          <a:xfrm>
            <a:off x="745434" y="685800"/>
            <a:ext cx="8369301" cy="939800"/>
          </a:xfrm>
          <a:prstGeom prst="rect">
            <a:avLst/>
          </a:prstGeom>
        </p:spPr>
        <p:txBody>
          <a:bodyPr/>
          <a:lstStyle>
            <a:lvl1pPr defTabSz="292100">
              <a:defRPr sz="2800"/>
            </a:lvl1pPr>
          </a:lstStyle>
          <a:p>
            <a:r>
              <a:t>The Tiger Den: Community shop</a:t>
            </a:r>
          </a:p>
        </p:txBody>
      </p:sp>
      <p:sp>
        <p:nvSpPr>
          <p:cNvPr id="140" name="Monday, Tuesday, Thursday, Friday 08:30-11:30   Wednesday 12:30 - 3:10"/>
          <p:cNvSpPr txBox="1"/>
          <p:nvPr/>
        </p:nvSpPr>
        <p:spPr>
          <a:xfrm>
            <a:off x="886146" y="1722636"/>
            <a:ext cx="6964717" cy="854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500">
                <a:solidFill>
                  <a:srgbClr val="FFFFFF"/>
                </a:solidFill>
              </a:defRPr>
            </a:lvl1pPr>
          </a:lstStyle>
          <a:p>
            <a:r>
              <a:t>Monday, Tuesday, Thursday, Friday 08:30-11:30   Wednesday 12:30 - 3:10</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B018E2D-0B57-42A5-83AD-A8A9FC0FF5C0}"/>
              </a:ext>
            </a:extLst>
          </p:cNvPr>
          <p:cNvSpPr/>
          <p:nvPr/>
        </p:nvSpPr>
        <p:spPr>
          <a:xfrm>
            <a:off x="10671128" y="4530837"/>
            <a:ext cx="1252967" cy="1188720"/>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1"/>
                </a:solidFill>
                <a:effectLst/>
                <a:uFillTx/>
                <a:latin typeface="+mn-lt"/>
                <a:ea typeface="+mn-ea"/>
                <a:cs typeface="+mn-cs"/>
                <a:sym typeface="Helvetica Neue Light"/>
              </a:rPr>
              <a:t>Printed</a:t>
            </a:r>
          </a:p>
          <a:p>
            <a:pPr marL="0" marR="0" indent="0" algn="ctr" defTabSz="584200" rtl="0" fontAlgn="auto" latinLnBrk="0" hangingPunct="0">
              <a:lnSpc>
                <a:spcPct val="100000"/>
              </a:lnSpc>
              <a:spcBef>
                <a:spcPts val="0"/>
              </a:spcBef>
              <a:spcAft>
                <a:spcPts val="0"/>
              </a:spcAft>
              <a:buClrTx/>
              <a:buSzTx/>
              <a:buFontTx/>
              <a:buNone/>
              <a:tabLst/>
            </a:pPr>
            <a:r>
              <a:rPr lang="en-US" sz="1800" dirty="0">
                <a:solidFill>
                  <a:schemeClr val="tx1"/>
                </a:solidFill>
              </a:rPr>
              <a:t>Fulfillment</a:t>
            </a:r>
          </a:p>
          <a:p>
            <a:pPr marL="0" marR="0" indent="0" algn="ctr"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1"/>
                </a:solidFill>
                <a:effectLst/>
                <a:uFillTx/>
                <a:latin typeface="+mn-lt"/>
                <a:ea typeface="+mn-ea"/>
                <a:cs typeface="+mn-cs"/>
                <a:sym typeface="Helvetica Neue Light"/>
              </a:rPr>
              <a:t>Order</a:t>
            </a:r>
          </a:p>
        </p:txBody>
      </p:sp>
      <p:sp>
        <p:nvSpPr>
          <p:cNvPr id="215" name="The Team (no order)"/>
          <p:cNvSpPr txBox="1">
            <a:spLocks noGrp="1"/>
          </p:cNvSpPr>
          <p:nvPr>
            <p:ph type="title"/>
          </p:nvPr>
        </p:nvSpPr>
        <p:spPr>
          <a:prstGeom prst="rect">
            <a:avLst/>
          </a:prstGeom>
        </p:spPr>
        <p:txBody>
          <a:bodyPr/>
          <a:lstStyle/>
          <a:p>
            <a:r>
              <a:rPr lang="en-US" dirty="0"/>
              <a:t>8. Workflow : Order Fulfillment</a:t>
            </a:r>
            <a:endParaRPr dirty="0"/>
          </a:p>
        </p:txBody>
      </p:sp>
      <p:sp>
        <p:nvSpPr>
          <p:cNvPr id="216" name="Jim James - jimajames@icloud.com…"/>
          <p:cNvSpPr txBox="1">
            <a:spLocks noGrp="1"/>
          </p:cNvSpPr>
          <p:nvPr>
            <p:ph type="body" idx="1"/>
          </p:nvPr>
        </p:nvSpPr>
        <p:spPr>
          <a:prstGeom prst="rect">
            <a:avLst/>
          </a:prstGeom>
        </p:spPr>
        <p:txBody>
          <a:bodyPr/>
          <a:lstStyle/>
          <a:p>
            <a:pPr marL="0" indent="0">
              <a:spcBef>
                <a:spcPts val="600"/>
              </a:spcBef>
              <a:buNone/>
            </a:pPr>
            <a:r>
              <a:rPr lang="en-US" b="1" dirty="0"/>
              <a:t>Precondition</a:t>
            </a:r>
            <a:r>
              <a:rPr lang="en-US" dirty="0"/>
              <a:t>	An order has been placed.</a:t>
            </a:r>
          </a:p>
          <a:p>
            <a:pPr marL="0" indent="0">
              <a:spcBef>
                <a:spcPts val="600"/>
              </a:spcBef>
              <a:buNone/>
            </a:pPr>
            <a:r>
              <a:rPr lang="en-US" b="1" dirty="0"/>
              <a:t>Postcondition</a:t>
            </a:r>
            <a:r>
              <a:rPr lang="en-US" dirty="0"/>
              <a:t>	An order is ready for pickup.</a:t>
            </a:r>
          </a:p>
          <a:p>
            <a:pPr marL="0" indent="0">
              <a:spcBef>
                <a:spcPts val="600"/>
              </a:spcBef>
              <a:buNone/>
            </a:pPr>
            <a:endParaRPr lang="en-US" dirty="0"/>
          </a:p>
        </p:txBody>
      </p:sp>
      <p:pic>
        <p:nvPicPr>
          <p:cNvPr id="21" name="Picture 4" descr="https://www.gs1.org/sites/default/files/docs/general-merchandise/GS1_Industry_Icon_general_merchandise_RGB.png">
            <a:extLst>
              <a:ext uri="{FF2B5EF4-FFF2-40B4-BE49-F238E27FC236}">
                <a16:creationId xmlns:a16="http://schemas.microsoft.com/office/drawing/2014/main" id="{5DE3408E-0D16-4178-A427-203886DD47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9933" y="3881965"/>
            <a:ext cx="1542618" cy="1542618"/>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28B352E-BBF5-4AAA-B095-29D4F528179C}"/>
              </a:ext>
            </a:extLst>
          </p:cNvPr>
          <p:cNvSpPr/>
          <p:nvPr/>
        </p:nvSpPr>
        <p:spPr>
          <a:xfrm>
            <a:off x="1537857" y="6379375"/>
            <a:ext cx="1787237" cy="1645920"/>
          </a:xfrm>
          <a:prstGeom prst="rect">
            <a:avLst/>
          </a:prstGeom>
          <a:noFill/>
          <a:ln w="381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600" b="0" i="0" u="none" strike="noStrike" cap="none" spc="0" normalizeH="0" baseline="0" dirty="0">
                <a:ln>
                  <a:noFill/>
                </a:ln>
                <a:solidFill>
                  <a:schemeClr val="tx1"/>
                </a:solidFill>
                <a:effectLst/>
                <a:uFillTx/>
                <a:latin typeface="+mn-lt"/>
                <a:ea typeface="+mn-ea"/>
                <a:cs typeface="+mn-cs"/>
                <a:sym typeface="Helvetica Neue Light"/>
              </a:rPr>
              <a:t>Printed</a:t>
            </a:r>
          </a:p>
          <a:p>
            <a:pPr marL="0" marR="0" indent="0" algn="ctr" defTabSz="584200" rtl="0" fontAlgn="auto" latinLnBrk="0" hangingPunct="0">
              <a:lnSpc>
                <a:spcPct val="100000"/>
              </a:lnSpc>
              <a:spcBef>
                <a:spcPts val="0"/>
              </a:spcBef>
              <a:spcAft>
                <a:spcPts val="0"/>
              </a:spcAft>
              <a:buClrTx/>
              <a:buSzTx/>
              <a:buFontTx/>
              <a:buNone/>
              <a:tabLst/>
            </a:pPr>
            <a:r>
              <a:rPr lang="en-US" sz="2600" dirty="0">
                <a:solidFill>
                  <a:schemeClr val="tx1"/>
                </a:solidFill>
              </a:rPr>
              <a:t>Fulfillment</a:t>
            </a:r>
          </a:p>
          <a:p>
            <a:pPr marL="0" marR="0" indent="0" algn="ctr" defTabSz="584200" rtl="0" fontAlgn="auto" latinLnBrk="0" hangingPunct="0">
              <a:lnSpc>
                <a:spcPct val="100000"/>
              </a:lnSpc>
              <a:spcBef>
                <a:spcPts val="0"/>
              </a:spcBef>
              <a:spcAft>
                <a:spcPts val="0"/>
              </a:spcAft>
              <a:buClrTx/>
              <a:buSzTx/>
              <a:buFontTx/>
              <a:buNone/>
              <a:tabLst/>
            </a:pPr>
            <a:r>
              <a:rPr kumimoji="0" lang="en-US" sz="2600" b="0" i="0" u="none" strike="noStrike" cap="none" spc="0" normalizeH="0" baseline="0" dirty="0">
                <a:ln>
                  <a:noFill/>
                </a:ln>
                <a:solidFill>
                  <a:schemeClr val="tx1"/>
                </a:solidFill>
                <a:effectLst/>
                <a:uFillTx/>
                <a:latin typeface="+mn-lt"/>
                <a:ea typeface="+mn-ea"/>
                <a:cs typeface="+mn-cs"/>
                <a:sym typeface="Helvetica Neue Light"/>
              </a:rPr>
              <a:t>Order</a:t>
            </a:r>
          </a:p>
        </p:txBody>
      </p:sp>
      <p:grpSp>
        <p:nvGrpSpPr>
          <p:cNvPr id="23" name="Group 22">
            <a:extLst>
              <a:ext uri="{FF2B5EF4-FFF2-40B4-BE49-F238E27FC236}">
                <a16:creationId xmlns:a16="http://schemas.microsoft.com/office/drawing/2014/main" id="{DCC7B218-FAE0-4EDE-8949-1F61934C56B6}"/>
              </a:ext>
            </a:extLst>
          </p:cNvPr>
          <p:cNvGrpSpPr/>
          <p:nvPr/>
        </p:nvGrpSpPr>
        <p:grpSpPr>
          <a:xfrm>
            <a:off x="4371166" y="6182591"/>
            <a:ext cx="2200165" cy="2448752"/>
            <a:chOff x="3733854" y="2815934"/>
            <a:chExt cx="2200165" cy="2448752"/>
          </a:xfrm>
        </p:grpSpPr>
        <p:pic>
          <p:nvPicPr>
            <p:cNvPr id="24" name="Picture 2" descr="https://cdn.pixabay.com/photo/2012/04/26/19/47/man-42934_960_720.png">
              <a:extLst>
                <a:ext uri="{FF2B5EF4-FFF2-40B4-BE49-F238E27FC236}">
                  <a16:creationId xmlns:a16="http://schemas.microsoft.com/office/drawing/2014/main" id="{88780ABA-3E6B-4F7F-8D82-008A34F68F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3854" y="2815934"/>
              <a:ext cx="2200165" cy="204666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764DAC2-92DE-4B0A-8FED-B101419CB79B}"/>
                </a:ext>
              </a:extLst>
            </p:cNvPr>
            <p:cNvSpPr/>
            <p:nvPr/>
          </p:nvSpPr>
          <p:spPr>
            <a:xfrm>
              <a:off x="4741572" y="4803021"/>
              <a:ext cx="184730" cy="461665"/>
            </a:xfrm>
            <a:prstGeom prst="rect">
              <a:avLst/>
            </a:prstGeom>
          </p:spPr>
          <p:txBody>
            <a:bodyPr wrap="none">
              <a:spAutoFit/>
            </a:bodyPr>
            <a:lstStyle/>
            <a:p>
              <a:endParaRPr lang="en-US" sz="2400" dirty="0"/>
            </a:p>
          </p:txBody>
        </p:sp>
      </p:grpSp>
      <p:cxnSp>
        <p:nvCxnSpPr>
          <p:cNvPr id="26" name="Straight Arrow Connector 25">
            <a:extLst>
              <a:ext uri="{FF2B5EF4-FFF2-40B4-BE49-F238E27FC236}">
                <a16:creationId xmlns:a16="http://schemas.microsoft.com/office/drawing/2014/main" id="{B3DA2776-F919-48C8-BEB6-9BFA12AD8D3E}"/>
              </a:ext>
            </a:extLst>
          </p:cNvPr>
          <p:cNvCxnSpPr>
            <a:cxnSpLocks/>
            <a:stCxn id="21" idx="2"/>
            <a:endCxn id="24" idx="0"/>
          </p:cNvCxnSpPr>
          <p:nvPr/>
        </p:nvCxnSpPr>
        <p:spPr>
          <a:xfrm>
            <a:off x="5471242" y="5424583"/>
            <a:ext cx="7" cy="758008"/>
          </a:xfrm>
          <a:prstGeom prst="straightConnector1">
            <a:avLst/>
          </a:prstGeom>
          <a:noFill/>
          <a:ln w="63500" cap="flat">
            <a:solidFill>
              <a:srgbClr val="7030A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7814419D-3927-456A-9295-B9DFE1CB1E99}"/>
              </a:ext>
            </a:extLst>
          </p:cNvPr>
          <p:cNvCxnSpPr>
            <a:cxnSpLocks/>
            <a:stCxn id="22" idx="3"/>
            <a:endCxn id="24" idx="1"/>
          </p:cNvCxnSpPr>
          <p:nvPr/>
        </p:nvCxnSpPr>
        <p:spPr>
          <a:xfrm>
            <a:off x="3325094" y="7202335"/>
            <a:ext cx="1046072" cy="3589"/>
          </a:xfrm>
          <a:prstGeom prst="straightConnector1">
            <a:avLst/>
          </a:prstGeom>
          <a:noFill/>
          <a:ln w="635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28" name="Picture 6" descr="http://www.newdesignfile.com/postpic/2014/08/website-icon_1002.png">
            <a:extLst>
              <a:ext uri="{FF2B5EF4-FFF2-40B4-BE49-F238E27FC236}">
                <a16:creationId xmlns:a16="http://schemas.microsoft.com/office/drawing/2014/main" id="{68D643A9-C3F2-432E-BE27-2858D9480A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5505" y="3846584"/>
            <a:ext cx="1641089" cy="1641089"/>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Connector: Elbow 28">
            <a:extLst>
              <a:ext uri="{FF2B5EF4-FFF2-40B4-BE49-F238E27FC236}">
                <a16:creationId xmlns:a16="http://schemas.microsoft.com/office/drawing/2014/main" id="{1A12883D-5741-4A70-B01E-2C4DACAB7393}"/>
              </a:ext>
            </a:extLst>
          </p:cNvPr>
          <p:cNvCxnSpPr>
            <a:cxnSpLocks/>
            <a:endCxn id="28" idx="2"/>
          </p:cNvCxnSpPr>
          <p:nvPr/>
        </p:nvCxnSpPr>
        <p:spPr>
          <a:xfrm flipV="1">
            <a:off x="6242551" y="5487673"/>
            <a:ext cx="2113499" cy="1732106"/>
          </a:xfrm>
          <a:prstGeom prst="bentConnector2">
            <a:avLst/>
          </a:prstGeom>
          <a:noFill/>
          <a:ln w="635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FDD71CE6-A75F-47F3-9B9E-2E9DA4DECFD6}"/>
              </a:ext>
            </a:extLst>
          </p:cNvPr>
          <p:cNvSpPr txBox="1"/>
          <p:nvPr/>
        </p:nvSpPr>
        <p:spPr>
          <a:xfrm>
            <a:off x="4481478" y="5424583"/>
            <a:ext cx="100348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7030A0"/>
                </a:solidFill>
              </a:rPr>
              <a:t>Retrieve</a:t>
            </a:r>
          </a:p>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7030A0"/>
                </a:solidFill>
              </a:rPr>
              <a:t>Item</a:t>
            </a:r>
            <a:endParaRPr kumimoji="0" lang="en-US" sz="2000" b="0" i="0" u="none" strike="noStrike" cap="none" spc="0" normalizeH="0" baseline="0" dirty="0">
              <a:ln>
                <a:noFill/>
              </a:ln>
              <a:solidFill>
                <a:srgbClr val="7030A0"/>
              </a:solidFill>
              <a:effectLst/>
              <a:uFillTx/>
              <a:sym typeface="Helvetica Neue Light"/>
            </a:endParaRPr>
          </a:p>
        </p:txBody>
      </p:sp>
      <p:sp>
        <p:nvSpPr>
          <p:cNvPr id="31" name="TextBox 30">
            <a:extLst>
              <a:ext uri="{FF2B5EF4-FFF2-40B4-BE49-F238E27FC236}">
                <a16:creationId xmlns:a16="http://schemas.microsoft.com/office/drawing/2014/main" id="{40238E96-156C-42E9-9A61-132E0913997D}"/>
              </a:ext>
            </a:extLst>
          </p:cNvPr>
          <p:cNvSpPr txBox="1"/>
          <p:nvPr/>
        </p:nvSpPr>
        <p:spPr>
          <a:xfrm>
            <a:off x="6697372" y="6178707"/>
            <a:ext cx="1203856"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t>Update</a:t>
            </a:r>
          </a:p>
          <a:p>
            <a:pPr marL="0" marR="0" indent="0" algn="ctr" defTabSz="584200" rtl="0" fontAlgn="auto" latinLnBrk="0" hangingPunct="0">
              <a:lnSpc>
                <a:spcPct val="100000"/>
              </a:lnSpc>
              <a:spcBef>
                <a:spcPts val="0"/>
              </a:spcBef>
              <a:spcAft>
                <a:spcPts val="0"/>
              </a:spcAft>
              <a:buClrTx/>
              <a:buSzTx/>
              <a:buFontTx/>
              <a:buNone/>
              <a:tabLst/>
            </a:pPr>
            <a:r>
              <a:rPr lang="en-US" sz="2000" dirty="0"/>
              <a:t>Fulfillment</a:t>
            </a:r>
          </a:p>
          <a:p>
            <a:pPr marL="0" marR="0" indent="0" algn="ctr" defTabSz="584200" rtl="0" fontAlgn="auto" latinLnBrk="0" hangingPunct="0">
              <a:lnSpc>
                <a:spcPct val="100000"/>
              </a:lnSpc>
              <a:spcBef>
                <a:spcPts val="0"/>
              </a:spcBef>
              <a:spcAft>
                <a:spcPts val="0"/>
              </a:spcAft>
              <a:buClrTx/>
              <a:buSzTx/>
              <a:buFontTx/>
              <a:buNone/>
              <a:tabLst/>
            </a:pPr>
            <a:r>
              <a:rPr lang="en-US" sz="2000" dirty="0"/>
              <a:t>Status</a:t>
            </a:r>
          </a:p>
        </p:txBody>
      </p:sp>
      <p:pic>
        <p:nvPicPr>
          <p:cNvPr id="32" name="Picture 12" descr="https://image.freepik.com/free-icon/download-tray-archive_318-27628.jpg">
            <a:extLst>
              <a:ext uri="{FF2B5EF4-FFF2-40B4-BE49-F238E27FC236}">
                <a16:creationId xmlns:a16="http://schemas.microsoft.com/office/drawing/2014/main" id="{6C4A993B-E8C5-48A0-A0B2-FB33C3C66E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24420" y="5617698"/>
            <a:ext cx="1943791" cy="194379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www.gs1.org/sites/default/files/docs/general-merchandise/GS1_Industry_Icon_general_merchandise_RGB.png">
            <a:extLst>
              <a:ext uri="{FF2B5EF4-FFF2-40B4-BE49-F238E27FC236}">
                <a16:creationId xmlns:a16="http://schemas.microsoft.com/office/drawing/2014/main" id="{E1007DBF-0DD9-42EA-A3C7-BB752C8982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8103" y="5563672"/>
            <a:ext cx="1542618" cy="154261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BB851316-78FA-452E-AD52-EABEBCC4C38D}"/>
              </a:ext>
            </a:extLst>
          </p:cNvPr>
          <p:cNvCxnSpPr>
            <a:cxnSpLocks/>
          </p:cNvCxnSpPr>
          <p:nvPr/>
        </p:nvCxnSpPr>
        <p:spPr>
          <a:xfrm flipV="1">
            <a:off x="8590607" y="7204629"/>
            <a:ext cx="1830511" cy="2"/>
          </a:xfrm>
          <a:prstGeom prst="straightConnector1">
            <a:avLst/>
          </a:prstGeom>
          <a:noFill/>
          <a:ln w="635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0CC3E484-23EF-4B8D-906F-0A5240447E38}"/>
              </a:ext>
            </a:extLst>
          </p:cNvPr>
          <p:cNvSpPr txBox="1"/>
          <p:nvPr/>
        </p:nvSpPr>
        <p:spPr>
          <a:xfrm>
            <a:off x="8696365" y="7174367"/>
            <a:ext cx="157895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0070C0"/>
                </a:solidFill>
              </a:rPr>
              <a:t>Place Order and Item in </a:t>
            </a:r>
          </a:p>
          <a:p>
            <a:pPr marL="0" marR="0" indent="0" algn="ctr" defTabSz="584200" rtl="0" fontAlgn="auto" latinLnBrk="0" hangingPunct="0">
              <a:lnSpc>
                <a:spcPct val="100000"/>
              </a:lnSpc>
              <a:spcBef>
                <a:spcPts val="0"/>
              </a:spcBef>
              <a:spcAft>
                <a:spcPts val="0"/>
              </a:spcAft>
              <a:buClrTx/>
              <a:buSzTx/>
              <a:buFontTx/>
              <a:buNone/>
              <a:tabLst/>
            </a:pPr>
            <a:r>
              <a:rPr lang="en-US" sz="2000" dirty="0">
                <a:solidFill>
                  <a:srgbClr val="0070C0"/>
                </a:solidFill>
              </a:rPr>
              <a:t>Pickup Tray</a:t>
            </a:r>
          </a:p>
        </p:txBody>
      </p:sp>
      <p:pic>
        <p:nvPicPr>
          <p:cNvPr id="36" name="Picture 6" descr="http://www.newdesignfile.com/postpic/2014/08/website-icon_1002.png">
            <a:extLst>
              <a:ext uri="{FF2B5EF4-FFF2-40B4-BE49-F238E27FC236}">
                <a16:creationId xmlns:a16="http://schemas.microsoft.com/office/drawing/2014/main" id="{404AEC91-5BCB-4E1F-B39A-FE026650FF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842" y="4945011"/>
            <a:ext cx="1641089" cy="164108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790689B8-3809-41E1-A234-8507F7EA7B7F}"/>
              </a:ext>
            </a:extLst>
          </p:cNvPr>
          <p:cNvSpPr txBox="1"/>
          <p:nvPr/>
        </p:nvSpPr>
        <p:spPr>
          <a:xfrm>
            <a:off x="4465450" y="8071738"/>
            <a:ext cx="203902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F3700D"/>
                </a:solidFill>
                <a:effectLst/>
                <a:uFillTx/>
                <a:latin typeface="+mn-lt"/>
                <a:ea typeface="+mn-ea"/>
                <a:cs typeface="+mn-cs"/>
                <a:sym typeface="Helvetica Neue Light"/>
              </a:rPr>
              <a:t>Tiger </a:t>
            </a:r>
            <a:r>
              <a:rPr lang="en-US" dirty="0">
                <a:solidFill>
                  <a:srgbClr val="F3700D"/>
                </a:solidFill>
              </a:rPr>
              <a:t>Den</a:t>
            </a:r>
            <a:endParaRPr kumimoji="0" lang="en-US" sz="3600" b="0" i="0" u="none" strike="noStrike" cap="none" spc="0" normalizeH="0" baseline="0" dirty="0">
              <a:ln>
                <a:noFill/>
              </a:ln>
              <a:solidFill>
                <a:srgbClr val="F3700D"/>
              </a:solidFill>
              <a:effectLst/>
              <a:uFillTx/>
              <a:latin typeface="+mn-lt"/>
              <a:ea typeface="+mn-ea"/>
              <a:cs typeface="+mn-cs"/>
              <a:sym typeface="Helvetica Neue Light"/>
            </a:endParaRPr>
          </a:p>
        </p:txBody>
      </p:sp>
      <p:sp>
        <p:nvSpPr>
          <p:cNvPr id="38" name="TextBox 37">
            <a:extLst>
              <a:ext uri="{FF2B5EF4-FFF2-40B4-BE49-F238E27FC236}">
                <a16:creationId xmlns:a16="http://schemas.microsoft.com/office/drawing/2014/main" id="{32A7E511-3CF4-4E4D-8841-50BCA08E581B}"/>
              </a:ext>
            </a:extLst>
          </p:cNvPr>
          <p:cNvSpPr txBox="1"/>
          <p:nvPr/>
        </p:nvSpPr>
        <p:spPr>
          <a:xfrm>
            <a:off x="7609049" y="4871904"/>
            <a:ext cx="1493999" cy="34881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600" dirty="0"/>
              <a:t>“Order Fulfilled”</a:t>
            </a:r>
          </a:p>
        </p:txBody>
      </p:sp>
    </p:spTree>
    <p:extLst>
      <p:ext uri="{BB962C8B-B14F-4D97-AF65-F5344CB8AC3E}">
        <p14:creationId xmlns:p14="http://schemas.microsoft.com/office/powerpoint/2010/main" val="284704448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imeline"/>
          <p:cNvSpPr txBox="1">
            <a:spLocks noGrp="1"/>
          </p:cNvSpPr>
          <p:nvPr>
            <p:ph type="title"/>
          </p:nvPr>
        </p:nvSpPr>
        <p:spPr>
          <a:xfrm>
            <a:off x="1393133" y="0"/>
            <a:ext cx="11861805" cy="1397000"/>
          </a:xfrm>
          <a:prstGeom prst="rect">
            <a:avLst/>
          </a:prstGeom>
        </p:spPr>
        <p:txBody>
          <a:bodyPr/>
          <a:lstStyle/>
          <a:p>
            <a:r>
              <a:t>Timeline</a:t>
            </a:r>
          </a:p>
        </p:txBody>
      </p:sp>
      <p:graphicFrame>
        <p:nvGraphicFramePr>
          <p:cNvPr id="360" name="Table"/>
          <p:cNvGraphicFramePr/>
          <p:nvPr/>
        </p:nvGraphicFramePr>
        <p:xfrm>
          <a:off x="1061304" y="2096035"/>
          <a:ext cx="11397154" cy="6665700"/>
        </p:xfrm>
        <a:graphic>
          <a:graphicData uri="http://schemas.openxmlformats.org/drawingml/2006/table">
            <a:tbl>
              <a:tblPr firstRow="1" firstCol="1" bandRow="1">
                <a:tableStyleId>{4C3C2611-4C71-4FC5-86AE-919BDF0F9419}</a:tableStyleId>
              </a:tblPr>
              <a:tblGrid>
                <a:gridCol w="1536700">
                  <a:extLst>
                    <a:ext uri="{9D8B030D-6E8A-4147-A177-3AD203B41FA5}">
                      <a16:colId xmlns:a16="http://schemas.microsoft.com/office/drawing/2014/main" val="20000"/>
                    </a:ext>
                  </a:extLst>
                </a:gridCol>
                <a:gridCol w="1643409">
                  <a:extLst>
                    <a:ext uri="{9D8B030D-6E8A-4147-A177-3AD203B41FA5}">
                      <a16:colId xmlns:a16="http://schemas.microsoft.com/office/drawing/2014/main" val="20001"/>
                    </a:ext>
                  </a:extLst>
                </a:gridCol>
                <a:gridCol w="1643409">
                  <a:extLst>
                    <a:ext uri="{9D8B030D-6E8A-4147-A177-3AD203B41FA5}">
                      <a16:colId xmlns:a16="http://schemas.microsoft.com/office/drawing/2014/main" val="20002"/>
                    </a:ext>
                  </a:extLst>
                </a:gridCol>
                <a:gridCol w="1643409">
                  <a:extLst>
                    <a:ext uri="{9D8B030D-6E8A-4147-A177-3AD203B41FA5}">
                      <a16:colId xmlns:a16="http://schemas.microsoft.com/office/drawing/2014/main" val="20003"/>
                    </a:ext>
                  </a:extLst>
                </a:gridCol>
                <a:gridCol w="1643409">
                  <a:extLst>
                    <a:ext uri="{9D8B030D-6E8A-4147-A177-3AD203B41FA5}">
                      <a16:colId xmlns:a16="http://schemas.microsoft.com/office/drawing/2014/main" val="20004"/>
                    </a:ext>
                  </a:extLst>
                </a:gridCol>
                <a:gridCol w="1643409">
                  <a:extLst>
                    <a:ext uri="{9D8B030D-6E8A-4147-A177-3AD203B41FA5}">
                      <a16:colId xmlns:a16="http://schemas.microsoft.com/office/drawing/2014/main" val="20005"/>
                    </a:ext>
                  </a:extLst>
                </a:gridCol>
                <a:gridCol w="1643409">
                  <a:extLst>
                    <a:ext uri="{9D8B030D-6E8A-4147-A177-3AD203B41FA5}">
                      <a16:colId xmlns:a16="http://schemas.microsoft.com/office/drawing/2014/main" val="20006"/>
                    </a:ext>
                  </a:extLst>
                </a:gridCol>
              </a:tblGrid>
              <a:tr h="518172">
                <a:tc>
                  <a:txBody>
                    <a:bodyPr/>
                    <a:lstStyle/>
                    <a:p>
                      <a:pPr algn="ctr" defTabSz="457200">
                        <a:defRPr sz="900" b="0"/>
                      </a:pPr>
                      <a:endParaRPr/>
                    </a:p>
                  </a:txBody>
                  <a:tcPr marL="50800" marR="50800" marT="50800" marB="50800" anchor="ctr" horzOverflow="overflow">
                    <a:lnL w="12700">
                      <a:solidFill>
                        <a:srgbClr val="000000"/>
                      </a:solidFill>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II</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III</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IV</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V</a:t>
                      </a:r>
                    </a:p>
                  </a:txBody>
                  <a:tcPr marL="50800" marR="50800" marT="50800" marB="50800" anchor="ctr" horzOverflow="overflow">
                    <a:lnL w="12700">
                      <a:miter lim="400000"/>
                    </a:lnL>
                    <a:lnR w="12700">
                      <a:miter lim="400000"/>
                    </a:lnR>
                    <a:lnT w="12700">
                      <a:solidFill>
                        <a:srgbClr val="000000"/>
                      </a:solidFill>
                      <a:miter lim="400000"/>
                    </a:lnT>
                    <a:lnB w="12700">
                      <a:miter lim="400000"/>
                    </a:lnB>
                    <a:solidFill>
                      <a:srgbClr val="325E6A"/>
                    </a:solidFill>
                  </a:tcPr>
                </a:tc>
                <a:tc>
                  <a:txBody>
                    <a:bodyPr/>
                    <a:lstStyle/>
                    <a:p>
                      <a:pPr algn="ctr" defTabSz="457200">
                        <a:defRPr sz="1800" b="0">
                          <a:solidFill>
                            <a:srgbClr val="000000"/>
                          </a:solidFill>
                        </a:defRPr>
                      </a:pPr>
                      <a:r>
                        <a:rPr sz="900">
                          <a:solidFill>
                            <a:srgbClr val="FFFFFF"/>
                          </a:solidFill>
                        </a:rPr>
                        <a:t>Phase VI</a:t>
                      </a:r>
                    </a:p>
                  </a:txBody>
                  <a:tcPr marL="50800" marR="50800" marT="50800" marB="50800" anchor="ctr" horzOverflow="overflow">
                    <a:lnL w="12700">
                      <a:miter lim="400000"/>
                    </a:lnL>
                    <a:lnR w="12700">
                      <a:solidFill>
                        <a:srgbClr val="000000"/>
                      </a:solidFill>
                      <a:miter lim="400000"/>
                    </a:lnR>
                    <a:lnT w="12700">
                      <a:solidFill>
                        <a:srgbClr val="000000"/>
                      </a:solidFill>
                      <a:miter lim="400000"/>
                    </a:lnT>
                    <a:lnB w="12700">
                      <a:miter lim="400000"/>
                    </a:lnB>
                    <a:solidFill>
                      <a:srgbClr val="325E6A"/>
                    </a:solidFill>
                  </a:tcPr>
                </a:tc>
                <a:extLst>
                  <a:ext uri="{0D108BD9-81ED-4DB2-BD59-A6C34878D82A}">
                    <a16:rowId xmlns:a16="http://schemas.microsoft.com/office/drawing/2014/main" val="10000"/>
                  </a:ext>
                </a:extLst>
              </a:tr>
              <a:tr h="512294">
                <a:tc>
                  <a:txBody>
                    <a:bodyPr/>
                    <a:lstStyle/>
                    <a:p>
                      <a:pPr algn="ctr" defTabSz="457200">
                        <a:defRPr sz="1800" b="0">
                          <a:solidFill>
                            <a:srgbClr val="000000"/>
                          </a:solidFill>
                        </a:defRPr>
                      </a:pPr>
                      <a:r>
                        <a:rPr sz="900">
                          <a:solidFill>
                            <a:srgbClr val="444444"/>
                          </a:solidFill>
                        </a:rPr>
                        <a:t>Planning</a:t>
                      </a:r>
                    </a:p>
                  </a:txBody>
                  <a:tcPr marL="50800" marR="50800" marT="50800" marB="50800" anchor="ctr" horzOverflow="overflow">
                    <a:lnL w="12700">
                      <a:solidFill>
                        <a:srgbClr val="000000"/>
                      </a:solidFill>
                      <a:miter lim="400000"/>
                    </a:lnL>
                    <a:lnR w="12700">
                      <a:solidFill>
                        <a:srgbClr val="C4C6C6"/>
                      </a:solidFill>
                      <a:miter lim="400000"/>
                    </a:lnR>
                    <a:lnT w="12700">
                      <a:miter lim="400000"/>
                    </a:lnT>
                    <a:lnB w="25400">
                      <a:solidFill>
                        <a:srgbClr val="C4C6C6"/>
                      </a:solidFill>
                      <a:miter lim="400000"/>
                    </a:lnB>
                    <a:solidFill>
                      <a:srgbClr val="E8E9E8"/>
                    </a:solidFill>
                  </a:tcPr>
                </a:tc>
                <a:tc>
                  <a:txBody>
                    <a:bodyPr/>
                    <a:lstStyle/>
                    <a:p>
                      <a:pPr algn="ctr" defTabSz="457200">
                        <a:defRPr sz="1800"/>
                      </a:pPr>
                      <a:r>
                        <a:rPr sz="900">
                          <a:solidFill>
                            <a:srgbClr val="444444"/>
                          </a:solidFill>
                        </a:rPr>
                        <a:t>August</a:t>
                      </a: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12700">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12700">
                      <a:miter lim="400000"/>
                    </a:lnT>
                    <a:lnB w="25400">
                      <a:solidFill>
                        <a:srgbClr val="C4C6C6"/>
                      </a:solidFill>
                      <a:miter lim="400000"/>
                    </a:lnB>
                    <a:noFill/>
                  </a:tcPr>
                </a:tc>
                <a:extLst>
                  <a:ext uri="{0D108BD9-81ED-4DB2-BD59-A6C34878D82A}">
                    <a16:rowId xmlns:a16="http://schemas.microsoft.com/office/drawing/2014/main" val="10001"/>
                  </a:ext>
                </a:extLst>
              </a:tr>
              <a:tr h="512294">
                <a:tc>
                  <a:txBody>
                    <a:bodyPr/>
                    <a:lstStyle/>
                    <a:p>
                      <a:pPr algn="ctr" defTabSz="457200">
                        <a:defRPr sz="1800" b="0">
                          <a:solidFill>
                            <a:srgbClr val="000000"/>
                          </a:solidFill>
                        </a:defRPr>
                      </a:pPr>
                      <a:r>
                        <a:rPr sz="900">
                          <a:solidFill>
                            <a:srgbClr val="444444"/>
                          </a:solidFill>
                        </a:rPr>
                        <a:t>Agree Implementation</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2"/>
                  </a:ext>
                </a:extLst>
              </a:tr>
              <a:tr h="512294">
                <a:tc>
                  <a:txBody>
                    <a:bodyPr/>
                    <a:lstStyle/>
                    <a:p>
                      <a:pPr algn="ctr" defTabSz="457200">
                        <a:defRPr sz="1800" b="0">
                          <a:solidFill>
                            <a:srgbClr val="000000"/>
                          </a:solidFill>
                        </a:defRPr>
                      </a:pPr>
                      <a:r>
                        <a:rPr sz="900">
                          <a:solidFill>
                            <a:srgbClr val="444444"/>
                          </a:solidFill>
                        </a:rPr>
                        <a:t>Approvals</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Nov</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3"/>
                  </a:ext>
                </a:extLst>
              </a:tr>
              <a:tr h="512294">
                <a:tc>
                  <a:txBody>
                    <a:bodyPr/>
                    <a:lstStyle/>
                    <a:p>
                      <a:pPr algn="ctr" defTabSz="457200">
                        <a:defRPr sz="1800" b="0">
                          <a:solidFill>
                            <a:srgbClr val="000000"/>
                          </a:solidFill>
                        </a:defRPr>
                      </a:pPr>
                      <a:r>
                        <a:rPr sz="900">
                          <a:solidFill>
                            <a:srgbClr val="444444"/>
                          </a:solidFill>
                        </a:rPr>
                        <a:t>Catalogue of merchandise</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1800"/>
                      </a:pPr>
                      <a:r>
                        <a:rPr sz="900">
                          <a:solidFill>
                            <a:srgbClr val="444444"/>
                          </a:solidFill>
                        </a:rPr>
                        <a:t>August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4"/>
                  </a:ext>
                </a:extLst>
              </a:tr>
              <a:tr h="512294">
                <a:tc>
                  <a:txBody>
                    <a:bodyPr/>
                    <a:lstStyle/>
                    <a:p>
                      <a:pPr algn="ctr" defTabSz="457200">
                        <a:defRPr sz="1800" b="0">
                          <a:solidFill>
                            <a:srgbClr val="000000"/>
                          </a:solidFill>
                        </a:defRPr>
                      </a:pPr>
                      <a:r>
                        <a:rPr sz="900">
                          <a:solidFill>
                            <a:srgbClr val="444444"/>
                          </a:solidFill>
                        </a:rPr>
                        <a:t>Selection of technology platform</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5"/>
                  </a:ext>
                </a:extLst>
              </a:tr>
              <a:tr h="512294">
                <a:tc>
                  <a:txBody>
                    <a:bodyPr/>
                    <a:lstStyle/>
                    <a:p>
                      <a:pPr algn="ctr" defTabSz="457200">
                        <a:defRPr sz="1800" b="0">
                          <a:solidFill>
                            <a:srgbClr val="000000"/>
                          </a:solidFill>
                        </a:defRPr>
                      </a:pPr>
                      <a:r>
                        <a:rPr sz="900">
                          <a:solidFill>
                            <a:srgbClr val="444444"/>
                          </a:solidFill>
                        </a:rPr>
                        <a:t>Photography of merchandise</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Oct </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6"/>
                  </a:ext>
                </a:extLst>
              </a:tr>
              <a:tr h="512294">
                <a:tc>
                  <a:txBody>
                    <a:bodyPr/>
                    <a:lstStyle/>
                    <a:p>
                      <a:pPr algn="ctr" defTabSz="457200">
                        <a:defRPr sz="1800" b="0">
                          <a:solidFill>
                            <a:srgbClr val="000000"/>
                          </a:solidFill>
                        </a:defRPr>
                      </a:pPr>
                      <a:r>
                        <a:rPr sz="900">
                          <a:solidFill>
                            <a:srgbClr val="444444"/>
                          </a:solidFill>
                        </a:rPr>
                        <a:t>Upload of content</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7"/>
                  </a:ext>
                </a:extLst>
              </a:tr>
              <a:tr h="512294">
                <a:tc>
                  <a:txBody>
                    <a:bodyPr/>
                    <a:lstStyle/>
                    <a:p>
                      <a:pPr algn="ctr" defTabSz="457200">
                        <a:defRPr sz="1800" b="0">
                          <a:solidFill>
                            <a:srgbClr val="000000"/>
                          </a:solidFill>
                        </a:defRPr>
                      </a:pPr>
                      <a:r>
                        <a:rPr sz="900">
                          <a:solidFill>
                            <a:srgbClr val="444444"/>
                          </a:solidFill>
                        </a:rPr>
                        <a:t>Design storefront </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Sept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08"/>
                  </a:ext>
                </a:extLst>
              </a:tr>
              <a:tr h="512294">
                <a:tc>
                  <a:txBody>
                    <a:bodyPr/>
                    <a:lstStyle/>
                    <a:p>
                      <a:pPr algn="ctr" defTabSz="457200">
                        <a:defRPr sz="1800" b="0">
                          <a:solidFill>
                            <a:srgbClr val="000000"/>
                          </a:solidFill>
                        </a:defRPr>
                      </a:pPr>
                      <a:r>
                        <a:rPr sz="900">
                          <a:solidFill>
                            <a:srgbClr val="444444"/>
                          </a:solidFill>
                        </a:rPr>
                        <a:t>Trial purchases</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Oct</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Nov 4th</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09"/>
                  </a:ext>
                </a:extLst>
              </a:tr>
              <a:tr h="512294">
                <a:tc>
                  <a:txBody>
                    <a:bodyPr/>
                    <a:lstStyle/>
                    <a:p>
                      <a:pPr algn="ctr" defTabSz="457200">
                        <a:defRPr sz="1800" b="0">
                          <a:solidFill>
                            <a:srgbClr val="000000"/>
                          </a:solidFill>
                        </a:defRPr>
                      </a:pPr>
                      <a:r>
                        <a:rPr sz="900">
                          <a:solidFill>
                            <a:srgbClr val="444444"/>
                          </a:solidFill>
                        </a:rPr>
                        <a:t>Connect to WAB site</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1800"/>
                      </a:pPr>
                      <a:r>
                        <a:rPr sz="900">
                          <a:solidFill>
                            <a:srgbClr val="444444"/>
                          </a:solidFill>
                        </a:rPr>
                        <a:t>Nov 11th</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solidFill>
                      <a:srgbClr val="F2F2F2"/>
                    </a:solidFill>
                  </a:tcPr>
                </a:tc>
                <a:extLst>
                  <a:ext uri="{0D108BD9-81ED-4DB2-BD59-A6C34878D82A}">
                    <a16:rowId xmlns:a16="http://schemas.microsoft.com/office/drawing/2014/main" val="10010"/>
                  </a:ext>
                </a:extLst>
              </a:tr>
              <a:tr h="512294">
                <a:tc>
                  <a:txBody>
                    <a:bodyPr/>
                    <a:lstStyle/>
                    <a:p>
                      <a:pPr algn="ctr" defTabSz="457200">
                        <a:defRPr sz="1800" b="0">
                          <a:solidFill>
                            <a:srgbClr val="000000"/>
                          </a:solidFill>
                        </a:defRPr>
                      </a:pPr>
                      <a:r>
                        <a:rPr sz="900">
                          <a:solidFill>
                            <a:srgbClr val="444444"/>
                          </a:solidFill>
                        </a:rPr>
                        <a:t>Soft Launch</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25400">
                      <a:solidFill>
                        <a:srgbClr val="C4C6C6"/>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1800"/>
                      </a:pPr>
                      <a:r>
                        <a:rPr sz="900">
                          <a:solidFill>
                            <a:srgbClr val="444444"/>
                          </a:solidFill>
                        </a:rPr>
                        <a:t>Nov 25th</a:t>
                      </a: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25400">
                      <a:solidFill>
                        <a:srgbClr val="C4C6C6"/>
                      </a:solidFill>
                      <a:miter lim="400000"/>
                    </a:lnB>
                    <a:no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25400">
                      <a:solidFill>
                        <a:srgbClr val="C4C6C6"/>
                      </a:solidFill>
                      <a:miter lim="400000"/>
                    </a:lnB>
                    <a:noFill/>
                  </a:tcPr>
                </a:tc>
                <a:extLst>
                  <a:ext uri="{0D108BD9-81ED-4DB2-BD59-A6C34878D82A}">
                    <a16:rowId xmlns:a16="http://schemas.microsoft.com/office/drawing/2014/main" val="10011"/>
                  </a:ext>
                </a:extLst>
              </a:tr>
              <a:tr h="512294">
                <a:tc>
                  <a:txBody>
                    <a:bodyPr/>
                    <a:lstStyle/>
                    <a:p>
                      <a:pPr algn="ctr" defTabSz="457200">
                        <a:defRPr sz="1800" b="0">
                          <a:solidFill>
                            <a:srgbClr val="000000"/>
                          </a:solidFill>
                        </a:defRPr>
                      </a:pPr>
                      <a:r>
                        <a:rPr sz="900">
                          <a:solidFill>
                            <a:srgbClr val="444444"/>
                          </a:solidFill>
                        </a:rPr>
                        <a:t>Full Launch</a:t>
                      </a:r>
                    </a:p>
                  </a:txBody>
                  <a:tcPr marL="50800" marR="50800" marT="50800" marB="50800" anchor="ctr" horzOverflow="overflow">
                    <a:lnL w="12700">
                      <a:solidFill>
                        <a:srgbClr val="000000"/>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E8E9E8"/>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900">
                          <a:solidFill>
                            <a:srgbClr val="444444"/>
                          </a:solidFill>
                        </a:defRPr>
                      </a:pPr>
                      <a:endParaRPr/>
                    </a:p>
                  </a:txBody>
                  <a:tcPr marL="50800" marR="50800" marT="50800" marB="50800" anchor="ctr" horzOverflow="overflow">
                    <a:lnL w="12700">
                      <a:solidFill>
                        <a:srgbClr val="C4C6C6"/>
                      </a:solidFill>
                      <a:miter lim="400000"/>
                    </a:lnL>
                    <a:lnR w="12700">
                      <a:solidFill>
                        <a:srgbClr val="C4C6C6"/>
                      </a:solidFill>
                      <a:miter lim="400000"/>
                    </a:lnR>
                    <a:lnT w="25400">
                      <a:solidFill>
                        <a:srgbClr val="C4C6C6"/>
                      </a:solidFill>
                      <a:miter lim="400000"/>
                    </a:lnT>
                    <a:lnB w="12700">
                      <a:solidFill>
                        <a:srgbClr val="000000"/>
                      </a:solidFill>
                      <a:miter lim="400000"/>
                    </a:lnB>
                    <a:solidFill>
                      <a:srgbClr val="F2F2F2"/>
                    </a:solidFill>
                  </a:tcPr>
                </a:tc>
                <a:tc>
                  <a:txBody>
                    <a:bodyPr/>
                    <a:lstStyle/>
                    <a:p>
                      <a:pPr algn="ctr" defTabSz="457200">
                        <a:defRPr sz="1800"/>
                      </a:pPr>
                      <a:r>
                        <a:rPr sz="900">
                          <a:solidFill>
                            <a:srgbClr val="444444"/>
                          </a:solidFill>
                        </a:rPr>
                        <a:t>Dec 1st</a:t>
                      </a:r>
                    </a:p>
                  </a:txBody>
                  <a:tcPr marL="50800" marR="50800" marT="50800" marB="50800" anchor="ctr" horzOverflow="overflow">
                    <a:lnL w="12700">
                      <a:solidFill>
                        <a:srgbClr val="C4C6C6"/>
                      </a:solidFill>
                      <a:miter lim="400000"/>
                    </a:lnL>
                    <a:lnR w="12700">
                      <a:solidFill>
                        <a:srgbClr val="000000"/>
                      </a:solidFill>
                      <a:miter lim="400000"/>
                    </a:lnR>
                    <a:lnT w="25400">
                      <a:solidFill>
                        <a:srgbClr val="C4C6C6"/>
                      </a:solidFill>
                      <a:miter lim="400000"/>
                    </a:lnT>
                    <a:lnB w="12700">
                      <a:solidFill>
                        <a:srgbClr val="000000"/>
                      </a:solidFill>
                      <a:miter lim="400000"/>
                    </a:lnB>
                    <a:solidFill>
                      <a:srgbClr val="F2F2F2"/>
                    </a:solidFill>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Titel 1"/>
          <p:cNvSpPr txBox="1">
            <a:spLocks noGrp="1"/>
          </p:cNvSpPr>
          <p:nvPr>
            <p:ph type="title"/>
          </p:nvPr>
        </p:nvSpPr>
        <p:spPr>
          <a:xfrm>
            <a:off x="889549" y="410321"/>
            <a:ext cx="11861805" cy="1397005"/>
          </a:xfrm>
          <a:prstGeom prst="rect">
            <a:avLst/>
          </a:prstGeom>
        </p:spPr>
        <p:txBody>
          <a:bodyPr/>
          <a:lstStyle/>
          <a:p>
            <a:endParaRPr/>
          </a:p>
        </p:txBody>
      </p:sp>
      <p:sp>
        <p:nvSpPr>
          <p:cNvPr id="363" name="Tijdelijke aanduiding voor tekst 2"/>
          <p:cNvSpPr txBox="1">
            <a:spLocks noGrp="1"/>
          </p:cNvSpPr>
          <p:nvPr>
            <p:ph type="body" idx="1"/>
          </p:nvPr>
        </p:nvSpPr>
        <p:spPr>
          <a:xfrm>
            <a:off x="571498" y="2222500"/>
            <a:ext cx="12057827" cy="6667500"/>
          </a:xfrm>
          <a:prstGeom prst="rect">
            <a:avLst/>
          </a:prstGeom>
        </p:spPr>
        <p:txBody>
          <a:bodyPr/>
          <a:lstStyle/>
          <a:p>
            <a:pPr>
              <a:lnSpc>
                <a:spcPct val="90000"/>
              </a:lnSpc>
              <a:spcBef>
                <a:spcPts val="0"/>
              </a:spcBef>
              <a:defRPr sz="2800"/>
            </a:pPr>
            <a:r>
              <a:t>(no order of preference)</a:t>
            </a:r>
          </a:p>
          <a:p>
            <a:pPr>
              <a:lnSpc>
                <a:spcPct val="90000"/>
              </a:lnSpc>
              <a:spcBef>
                <a:spcPts val="0"/>
              </a:spcBef>
              <a:defRPr sz="2800"/>
            </a:pPr>
            <a:endParaRPr/>
          </a:p>
          <a:p>
            <a:pPr>
              <a:lnSpc>
                <a:spcPct val="90000"/>
              </a:lnSpc>
              <a:spcBef>
                <a:spcPts val="0"/>
              </a:spcBef>
              <a:defRPr sz="2800"/>
            </a:pPr>
            <a:r>
              <a:t>Jim James - </a:t>
            </a:r>
            <a:r>
              <a:rPr u="sng">
                <a:solidFill>
                  <a:srgbClr val="0000FF"/>
                </a:solidFill>
                <a:uFill>
                  <a:solidFill>
                    <a:srgbClr val="0000FF"/>
                  </a:solidFill>
                </a:uFill>
                <a:hlinkClick r:id="rId2"/>
              </a:rPr>
              <a:t>jimajames@icloud.com</a:t>
            </a:r>
            <a:endParaRPr sz="1800">
              <a:solidFill>
                <a:srgbClr val="000000"/>
              </a:solidFill>
              <a:latin typeface="+mn-lt"/>
              <a:ea typeface="+mn-ea"/>
              <a:cs typeface="+mn-cs"/>
              <a:sym typeface="Helvetica"/>
            </a:endParaRPr>
          </a:p>
          <a:p>
            <a:pPr marL="0" indent="0" defTabSz="457200">
              <a:lnSpc>
                <a:spcPct val="90000"/>
              </a:lnSpc>
              <a:spcBef>
                <a:spcPts val="0"/>
              </a:spcBef>
              <a:buSzTx/>
              <a:buNone/>
              <a:defRPr sz="1800">
                <a:solidFill>
                  <a:srgbClr val="000000"/>
                </a:solidFill>
                <a:latin typeface="+mn-lt"/>
                <a:ea typeface="+mn-ea"/>
                <a:cs typeface="+mn-cs"/>
                <a:sym typeface="Helvetica"/>
              </a:defRPr>
            </a:pPr>
            <a:endParaRPr sz="1800">
              <a:solidFill>
                <a:srgbClr val="000000"/>
              </a:solidFill>
              <a:latin typeface="+mn-lt"/>
              <a:ea typeface="+mn-ea"/>
              <a:cs typeface="+mn-cs"/>
              <a:sym typeface="Helvetica"/>
            </a:endParaRPr>
          </a:p>
          <a:p>
            <a:pPr>
              <a:lnSpc>
                <a:spcPct val="90000"/>
              </a:lnSpc>
              <a:spcBef>
                <a:spcPts val="0"/>
              </a:spcBef>
              <a:defRPr sz="2800"/>
            </a:pPr>
            <a:r>
              <a:t>Victor Wang - </a:t>
            </a:r>
            <a:r>
              <a:rPr u="sng">
                <a:solidFill>
                  <a:srgbClr val="0000FF"/>
                </a:solidFill>
                <a:uFill>
                  <a:solidFill>
                    <a:srgbClr val="0000FF"/>
                  </a:solidFill>
                </a:uFill>
                <a:hlinkClick r:id="rId3"/>
              </a:rPr>
              <a:t>omnivic@gmail.com</a:t>
            </a:r>
          </a:p>
          <a:p>
            <a:pPr marL="0" indent="0" defTabSz="457200">
              <a:lnSpc>
                <a:spcPct val="90000"/>
              </a:lnSpc>
              <a:spcBef>
                <a:spcPts val="0"/>
              </a:spcBef>
              <a:buSzTx/>
              <a:buNone/>
              <a:defRPr sz="1800">
                <a:solidFill>
                  <a:srgbClr val="000000"/>
                </a:solidFill>
                <a:latin typeface="+mn-lt"/>
                <a:ea typeface="+mn-ea"/>
                <a:cs typeface="+mn-cs"/>
                <a:sym typeface="Helvetica"/>
              </a:defRPr>
            </a:pPr>
            <a:endParaRPr u="sng">
              <a:solidFill>
                <a:srgbClr val="0000FF"/>
              </a:solidFill>
              <a:uFill>
                <a:solidFill>
                  <a:srgbClr val="0000FF"/>
                </a:solidFill>
              </a:uFill>
              <a:hlinkClick r:id="rId3"/>
            </a:endParaRPr>
          </a:p>
          <a:p>
            <a:pPr>
              <a:lnSpc>
                <a:spcPct val="90000"/>
              </a:lnSpc>
              <a:spcBef>
                <a:spcPts val="0"/>
              </a:spcBef>
              <a:defRPr sz="2800"/>
            </a:pPr>
            <a:r>
              <a:t>Rob Hackett - </a:t>
            </a:r>
            <a:r>
              <a:rPr u="sng">
                <a:solidFill>
                  <a:srgbClr val="0000FF"/>
                </a:solidFill>
                <a:uFill>
                  <a:solidFill>
                    <a:srgbClr val="0000FF"/>
                  </a:solidFill>
                </a:uFill>
                <a:hlinkClick r:id="rId4"/>
              </a:rPr>
              <a:t>rob@thaxra.com</a:t>
            </a:r>
          </a:p>
          <a:p>
            <a:pPr marL="0" indent="0" defTabSz="457200">
              <a:lnSpc>
                <a:spcPct val="90000"/>
              </a:lnSpc>
              <a:spcBef>
                <a:spcPts val="0"/>
              </a:spcBef>
              <a:buSzTx/>
              <a:buNone/>
              <a:defRPr sz="1800" u="sng">
                <a:solidFill>
                  <a:srgbClr val="0000FF"/>
                </a:solidFill>
                <a:uFill>
                  <a:solidFill>
                    <a:srgbClr val="0000FF"/>
                  </a:solidFill>
                </a:uFill>
                <a:latin typeface="+mn-lt"/>
                <a:ea typeface="+mn-ea"/>
                <a:cs typeface="+mn-cs"/>
                <a:sym typeface="Helvetica"/>
              </a:defRPr>
            </a:pPr>
            <a:endParaRPr u="sng">
              <a:solidFill>
                <a:srgbClr val="0000FF"/>
              </a:solidFill>
              <a:uFill>
                <a:solidFill>
                  <a:srgbClr val="0000FF"/>
                </a:solidFill>
              </a:uFill>
              <a:hlinkClick r:id="rId4"/>
            </a:endParaRPr>
          </a:p>
          <a:p>
            <a:pPr>
              <a:lnSpc>
                <a:spcPct val="90000"/>
              </a:lnSpc>
              <a:spcBef>
                <a:spcPts val="0"/>
              </a:spcBef>
              <a:defRPr sz="2800"/>
            </a:pPr>
            <a:r>
              <a:t>Michael Christiansen - </a:t>
            </a:r>
            <a:r>
              <a:rPr u="sng">
                <a:solidFill>
                  <a:srgbClr val="0000FF"/>
                </a:solidFill>
                <a:uFill>
                  <a:solidFill>
                    <a:srgbClr val="0000FF"/>
                  </a:solidFill>
                </a:uFill>
                <a:hlinkClick r:id="rId5"/>
              </a:rPr>
              <a:t>michael_christiansen@wab.edu</a:t>
            </a:r>
          </a:p>
          <a:p>
            <a:pPr marL="0" indent="0" defTabSz="457200">
              <a:lnSpc>
                <a:spcPct val="90000"/>
              </a:lnSpc>
              <a:spcBef>
                <a:spcPts val="0"/>
              </a:spcBef>
              <a:buSzTx/>
              <a:buNone/>
              <a:defRPr sz="1700">
                <a:solidFill>
                  <a:srgbClr val="000000"/>
                </a:solidFill>
                <a:latin typeface="+mn-lt"/>
                <a:ea typeface="+mn-ea"/>
                <a:cs typeface="+mn-cs"/>
                <a:sym typeface="Helvetica"/>
              </a:defRPr>
            </a:pPr>
            <a:r>
              <a:t>COO/CFO at WAB</a:t>
            </a:r>
            <a:br/>
            <a:endParaRPr/>
          </a:p>
          <a:p>
            <a:pPr>
              <a:lnSpc>
                <a:spcPct val="90000"/>
              </a:lnSpc>
              <a:spcBef>
                <a:spcPts val="0"/>
              </a:spcBef>
              <a:defRPr sz="2800"/>
            </a:pPr>
            <a:r>
              <a:t>Raja Magasweran -   raja@america-</a:t>
            </a:r>
            <a:r>
              <a:rPr u="sng">
                <a:solidFill>
                  <a:srgbClr val="0000FF"/>
                </a:solidFill>
                <a:uFill>
                  <a:solidFill>
                    <a:srgbClr val="0000FF"/>
                  </a:solidFill>
                </a:uFill>
                <a:hlinkClick r:id="rId6"/>
              </a:rPr>
              <a:t>china.com</a:t>
            </a:r>
            <a:r>
              <a:t> </a:t>
            </a:r>
            <a:br/>
            <a:endParaRPr u="sng">
              <a:solidFill>
                <a:srgbClr val="0000FF"/>
              </a:solidFill>
              <a:uFill>
                <a:solidFill>
                  <a:srgbClr val="0000FF"/>
                </a:solidFill>
              </a:uFill>
            </a:endParaRPr>
          </a:p>
          <a:p>
            <a:pPr>
              <a:lnSpc>
                <a:spcPct val="90000"/>
              </a:lnSpc>
              <a:spcBef>
                <a:spcPts val="0"/>
              </a:spcBef>
              <a:defRPr sz="2800"/>
            </a:pPr>
            <a:r>
              <a:t>Jesper Køpke – j.kobke@outlook.dk. </a:t>
            </a:r>
            <a:br/>
            <a:endParaRPr sz="1800">
              <a:solidFill>
                <a:srgbClr val="000000"/>
              </a:solidFill>
              <a:uFill>
                <a:solidFill>
                  <a:srgbClr val="0000FF"/>
                </a:solidFill>
              </a:uFill>
            </a:endParaRPr>
          </a:p>
          <a:p>
            <a:pPr>
              <a:lnSpc>
                <a:spcPct val="90000"/>
              </a:lnSpc>
              <a:spcBef>
                <a:spcPts val="0"/>
              </a:spcBef>
              <a:defRPr sz="2800"/>
            </a:pPr>
            <a:r>
              <a:t>Henk Vermeulen - </a:t>
            </a:r>
            <a:r>
              <a:rPr u="sng">
                <a:solidFill>
                  <a:srgbClr val="0000FF"/>
                </a:solidFill>
                <a:uFill>
                  <a:solidFill>
                    <a:srgbClr val="0000FF"/>
                  </a:solidFill>
                </a:uFill>
              </a:rPr>
              <a:t>hcv@hcv-advies.nl</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WAB Tiger Commerce"/>
          <p:cNvSpPr txBox="1">
            <a:spLocks noGrp="1"/>
          </p:cNvSpPr>
          <p:nvPr>
            <p:ph type="ctrTitle"/>
          </p:nvPr>
        </p:nvSpPr>
        <p:spPr>
          <a:prstGeom prst="rect">
            <a:avLst/>
          </a:prstGeom>
        </p:spPr>
        <p:txBody>
          <a:bodyPr/>
          <a:lstStyle/>
          <a:p>
            <a:r>
              <a:t> WAB Tiger Commerce </a:t>
            </a:r>
          </a:p>
        </p:txBody>
      </p:sp>
      <p:sp>
        <p:nvSpPr>
          <p:cNvPr id="366" name="WAB DAD|Link Project 2018/19"/>
          <p:cNvSpPr txBox="1">
            <a:spLocks noGrp="1"/>
          </p:cNvSpPr>
          <p:nvPr>
            <p:ph type="subTitle" sz="quarter" idx="1"/>
          </p:nvPr>
        </p:nvSpPr>
        <p:spPr>
          <a:xfrm>
            <a:off x="2382003" y="5003929"/>
            <a:ext cx="11861804" cy="1016003"/>
          </a:xfrm>
          <a:prstGeom prst="rect">
            <a:avLst/>
          </a:prstGeom>
        </p:spPr>
        <p:txBody>
          <a:bodyPr/>
          <a:lstStyle/>
          <a:p>
            <a:r>
              <a:t>WAB DAD| Parent Link Project 2018/19</a:t>
            </a:r>
          </a:p>
        </p:txBody>
      </p:sp>
      <p:pic>
        <p:nvPicPr>
          <p:cNvPr id="367" name="Screen Shot 2018-08-24 at 17.12.54.png" descr="Screen Shot 2018-08-24 at 17.12.54.png"/>
          <p:cNvPicPr>
            <a:picLocks noChangeAspect="1"/>
          </p:cNvPicPr>
          <p:nvPr/>
        </p:nvPicPr>
        <p:blipFill>
          <a:blip r:embed="rId2">
            <a:extLst/>
          </a:blip>
          <a:stretch>
            <a:fillRect/>
          </a:stretch>
        </p:blipFill>
        <p:spPr>
          <a:xfrm>
            <a:off x="705604" y="685798"/>
            <a:ext cx="7150105" cy="1270004"/>
          </a:xfrm>
          <a:prstGeom prst="rect">
            <a:avLst/>
          </a:prstGeom>
          <a:ln w="12700">
            <a:miter lim="400000"/>
          </a:ln>
        </p:spPr>
      </p:pic>
      <p:sp>
        <p:nvSpPr>
          <p:cNvPr id="368" name="Jim James…"/>
          <p:cNvSpPr txBox="1"/>
          <p:nvPr/>
        </p:nvSpPr>
        <p:spPr>
          <a:xfrm>
            <a:off x="829336" y="7244343"/>
            <a:ext cx="3101645" cy="829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400">
                <a:latin typeface="Helvetica Neue Light"/>
                <a:ea typeface="Helvetica Neue Light"/>
                <a:cs typeface="Helvetica Neue Light"/>
                <a:sym typeface="Helvetica Neue Light"/>
              </a:defRPr>
            </a:pPr>
            <a:r>
              <a:t>Jim James</a:t>
            </a:r>
          </a:p>
          <a:p>
            <a:pPr algn="l">
              <a:defRPr sz="2400" u="sng">
                <a:solidFill>
                  <a:srgbClr val="0000FF"/>
                </a:solidFill>
                <a:uFill>
                  <a:solidFill>
                    <a:srgbClr val="0000FF"/>
                  </a:solidFill>
                </a:uFill>
                <a:latin typeface="Helvetica Neue Light"/>
                <a:ea typeface="Helvetica Neue Light"/>
                <a:cs typeface="Helvetica Neue Light"/>
                <a:sym typeface="Helvetica Neue Light"/>
              </a:defRPr>
            </a:pPr>
            <a:r>
              <a:rPr>
                <a:hlinkClick r:id="rId3"/>
              </a:rPr>
              <a:t>jimajames@icloud.com</a:t>
            </a:r>
          </a:p>
        </p:txBody>
      </p:sp>
      <p:sp>
        <p:nvSpPr>
          <p:cNvPr id="369" name="Issue: 28.08.2018"/>
          <p:cNvSpPr txBox="1"/>
          <p:nvPr/>
        </p:nvSpPr>
        <p:spPr>
          <a:xfrm>
            <a:off x="831142" y="8274715"/>
            <a:ext cx="2424939" cy="3990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latin typeface="Helvetica Neue Light"/>
                <a:ea typeface="Helvetica Neue Light"/>
                <a:cs typeface="Helvetica Neue Light"/>
                <a:sym typeface="Helvetica Neue Light"/>
              </a:defRPr>
            </a:lvl1pPr>
          </a:lstStyle>
          <a:p>
            <a:r>
              <a:t>Issue: 12.09.2018 v5</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Objectives"/>
          <p:cNvSpPr txBox="1">
            <a:spLocks noGrp="1"/>
          </p:cNvSpPr>
          <p:nvPr>
            <p:ph type="title"/>
          </p:nvPr>
        </p:nvSpPr>
        <p:spPr>
          <a:xfrm>
            <a:off x="717271" y="409710"/>
            <a:ext cx="11861805" cy="1397004"/>
          </a:xfrm>
          <a:prstGeom prst="rect">
            <a:avLst/>
          </a:prstGeom>
        </p:spPr>
        <p:txBody>
          <a:bodyPr/>
          <a:lstStyle/>
          <a:p>
            <a:r>
              <a:t>2.	Objectives</a:t>
            </a:r>
          </a:p>
        </p:txBody>
      </p:sp>
      <p:sp>
        <p:nvSpPr>
          <p:cNvPr id="143" name="Offer WAB Tiger merchandise to customers 24/7…"/>
          <p:cNvSpPr txBox="1">
            <a:spLocks noGrp="1"/>
          </p:cNvSpPr>
          <p:nvPr>
            <p:ph type="body" idx="1"/>
          </p:nvPr>
        </p:nvSpPr>
        <p:spPr>
          <a:prstGeom prst="rect">
            <a:avLst/>
          </a:prstGeom>
        </p:spPr>
        <p:txBody>
          <a:bodyPr/>
          <a:lstStyle/>
          <a:p>
            <a:pPr marL="425194" indent="-425194" defTabSz="543305">
              <a:spcBef>
                <a:spcPts val="3900"/>
              </a:spcBef>
              <a:defRPr sz="3300"/>
            </a:pPr>
            <a:r>
              <a:t>Offer WAB Tiger merchandise to customers 24/7 </a:t>
            </a:r>
          </a:p>
          <a:p>
            <a:pPr marL="425194" indent="-425194" defTabSz="543305">
              <a:spcBef>
                <a:spcPts val="3900"/>
              </a:spcBef>
              <a:defRPr sz="3300"/>
            </a:pPr>
            <a:r>
              <a:t>Increase WAB Tiger merchandise sales contribution </a:t>
            </a:r>
            <a:br/>
            <a:r>
              <a:t>to Parent Link</a:t>
            </a:r>
          </a:p>
          <a:p>
            <a:pPr marL="425194" indent="-425194" defTabSz="543305">
              <a:spcBef>
                <a:spcPts val="3900"/>
              </a:spcBef>
              <a:defRPr sz="3300"/>
            </a:pPr>
            <a:r>
              <a:t>Reduce the work load on the shop volunteers </a:t>
            </a:r>
          </a:p>
          <a:p>
            <a:pPr marL="425194" indent="-425194" defTabSz="543305">
              <a:spcBef>
                <a:spcPts val="3900"/>
              </a:spcBef>
              <a:defRPr sz="3300"/>
            </a:pPr>
            <a:r>
              <a:t>Enable WAB Alumnus to continue to support WAB</a:t>
            </a:r>
          </a:p>
          <a:p>
            <a:pPr marL="425194" indent="-425194" defTabSz="543305">
              <a:spcBef>
                <a:spcPts val="3900"/>
              </a:spcBef>
              <a:defRPr sz="3300"/>
            </a:pPr>
            <a:r>
              <a:t>Reduce costs of WAB Tiger merchandise by increasing volume</a:t>
            </a:r>
          </a:p>
          <a:p>
            <a:pPr marL="425194" indent="-425194" defTabSz="543305">
              <a:spcBef>
                <a:spcPts val="3900"/>
              </a:spcBef>
              <a:defRPr sz="3300"/>
            </a:pPr>
            <a:r>
              <a:t>Develop new WAB merchandise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he potential market"/>
          <p:cNvSpPr txBox="1">
            <a:spLocks noGrp="1"/>
          </p:cNvSpPr>
          <p:nvPr>
            <p:ph type="title"/>
          </p:nvPr>
        </p:nvSpPr>
        <p:spPr>
          <a:prstGeom prst="rect">
            <a:avLst/>
          </a:prstGeom>
        </p:spPr>
        <p:txBody>
          <a:bodyPr/>
          <a:lstStyle/>
          <a:p>
            <a:r>
              <a:t>Target customers</a:t>
            </a:r>
          </a:p>
        </p:txBody>
      </p:sp>
      <p:sp>
        <p:nvSpPr>
          <p:cNvPr id="146" name="Potential WAB market for merchandise:"/>
          <p:cNvSpPr txBox="1"/>
          <p:nvPr/>
        </p:nvSpPr>
        <p:spPr>
          <a:xfrm>
            <a:off x="555451" y="3160281"/>
            <a:ext cx="9094624"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latin typeface="Helvetica Neue Light"/>
                <a:ea typeface="Helvetica Neue Light"/>
                <a:cs typeface="Helvetica Neue Light"/>
                <a:sym typeface="Helvetica Neue Light"/>
              </a:defRPr>
            </a:lvl1pPr>
          </a:lstStyle>
          <a:p>
            <a:r>
              <a:t>Potential market for WAB Tiger merchandise: </a:t>
            </a:r>
          </a:p>
        </p:txBody>
      </p:sp>
      <p:sp>
        <p:nvSpPr>
          <p:cNvPr id="147" name="Current students &amp; parents…"/>
          <p:cNvSpPr txBox="1"/>
          <p:nvPr/>
        </p:nvSpPr>
        <p:spPr>
          <a:xfrm>
            <a:off x="689110" y="2200960"/>
            <a:ext cx="1135711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200">
                <a:solidFill>
                  <a:srgbClr val="676767"/>
                </a:solidFill>
                <a:latin typeface="+mn-lt"/>
                <a:ea typeface="+mn-ea"/>
                <a:cs typeface="+mn-cs"/>
                <a:sym typeface="Helvetica"/>
              </a:defRPr>
            </a:lvl1pPr>
          </a:lstStyle>
          <a:p>
            <a:r>
              <a:t>Current students, families, and 5,000+ WAB Alumni Network worldwide</a:t>
            </a:r>
          </a:p>
        </p:txBody>
      </p:sp>
      <p:pic>
        <p:nvPicPr>
          <p:cNvPr id="148" name="Screen Shot 2018-08-28 at 18.02.01.png" descr="Screen Shot 2018-08-28 at 18.02.01.png"/>
          <p:cNvPicPr>
            <a:picLocks noChangeAspect="1"/>
          </p:cNvPicPr>
          <p:nvPr/>
        </p:nvPicPr>
        <p:blipFill>
          <a:blip r:embed="rId2">
            <a:extLst/>
          </a:blip>
          <a:stretch>
            <a:fillRect/>
          </a:stretch>
        </p:blipFill>
        <p:spPr>
          <a:xfrm>
            <a:off x="689112" y="3722249"/>
            <a:ext cx="10071653" cy="509323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Image" descr="Image"/>
          <p:cNvPicPr>
            <a:picLocks noGrp="1" noChangeAspect="1"/>
          </p:cNvPicPr>
          <p:nvPr>
            <p:ph type="pic" idx="13"/>
          </p:nvPr>
        </p:nvPicPr>
        <p:blipFill>
          <a:blip r:embed="rId2">
            <a:extLst/>
          </a:blip>
          <a:stretch>
            <a:fillRect/>
          </a:stretch>
        </p:blipFill>
        <p:spPr>
          <a:xfrm>
            <a:off x="0" y="4847947"/>
            <a:ext cx="13004800" cy="5213908"/>
          </a:xfrm>
          <a:prstGeom prst="rect">
            <a:avLst/>
          </a:prstGeom>
        </p:spPr>
      </p:pic>
      <p:sp>
        <p:nvSpPr>
          <p:cNvPr id="151" name="On-line Survey with 100 respondents who answered anonymously to a general call to answer 10 questions. Closed 12.09.2018"/>
          <p:cNvSpPr txBox="1">
            <a:spLocks noGrp="1"/>
          </p:cNvSpPr>
          <p:nvPr>
            <p:ph type="body" sz="quarter" idx="1"/>
          </p:nvPr>
        </p:nvSpPr>
        <p:spPr>
          <a:xfrm>
            <a:off x="609600" y="4011414"/>
            <a:ext cx="8971409" cy="508003"/>
          </a:xfrm>
          <a:prstGeom prst="rect">
            <a:avLst/>
          </a:prstGeom>
        </p:spPr>
        <p:txBody>
          <a:bodyPr/>
          <a:lstStyle>
            <a:lvl1pPr defTabSz="315468">
              <a:lnSpc>
                <a:spcPct val="90000"/>
              </a:lnSpc>
              <a:defRPr sz="1400"/>
            </a:lvl1pPr>
          </a:lstStyle>
          <a:p>
            <a:r>
              <a:t>On-line Survey with 100 respondents who answered anonymously to a general call to answer 10 questions. Closed 12.09.2018</a:t>
            </a:r>
          </a:p>
        </p:txBody>
      </p:sp>
      <p:sp>
        <p:nvSpPr>
          <p:cNvPr id="152" name="1. 71% of respondents have visited the Tiger Den.…"/>
          <p:cNvSpPr txBox="1">
            <a:spLocks noGrp="1"/>
          </p:cNvSpPr>
          <p:nvPr>
            <p:ph type="title"/>
          </p:nvPr>
        </p:nvSpPr>
        <p:spPr>
          <a:xfrm>
            <a:off x="596900" y="1981200"/>
            <a:ext cx="11338670" cy="1701800"/>
          </a:xfrm>
          <a:prstGeom prst="rect">
            <a:avLst/>
          </a:prstGeom>
        </p:spPr>
        <p:txBody>
          <a:bodyPr/>
          <a:lstStyle/>
          <a:p>
            <a:pPr algn="l" defTabSz="397763">
              <a:defRPr sz="1700">
                <a:latin typeface="+mn-lt"/>
                <a:ea typeface="+mn-ea"/>
                <a:cs typeface="+mn-cs"/>
                <a:sym typeface="Helvetica"/>
              </a:defRPr>
            </a:pPr>
            <a:r>
              <a:t>1. 71% of respondents have visited the Tiger Den.</a:t>
            </a:r>
          </a:p>
          <a:p>
            <a:pPr algn="l" defTabSz="397763">
              <a:defRPr sz="1700">
                <a:latin typeface="+mn-lt"/>
                <a:ea typeface="+mn-ea"/>
                <a:cs typeface="+mn-cs"/>
                <a:sym typeface="Helvetica"/>
              </a:defRPr>
            </a:pPr>
            <a:r>
              <a:t>2. 9% say that they are a ‘great deal’ familiar with the products available </a:t>
            </a:r>
          </a:p>
          <a:p>
            <a:pPr algn="l" defTabSz="397763">
              <a:defRPr sz="1700">
                <a:latin typeface="+mn-lt"/>
                <a:ea typeface="+mn-ea"/>
                <a:cs typeface="+mn-cs"/>
                <a:sym typeface="Helvetica"/>
              </a:defRPr>
            </a:pPr>
            <a:r>
              <a:t>3. 63% have made purchases from the Tiger Den.</a:t>
            </a:r>
          </a:p>
          <a:p>
            <a:pPr algn="l" defTabSz="397763">
              <a:defRPr sz="1700">
                <a:latin typeface="+mn-lt"/>
                <a:ea typeface="+mn-ea"/>
                <a:cs typeface="+mn-cs"/>
                <a:sym typeface="Helvetica"/>
              </a:defRPr>
            </a:pPr>
            <a:r>
              <a:t>4. 38% would definitely make a purchase online</a:t>
            </a:r>
          </a:p>
          <a:p>
            <a:pPr algn="l" defTabSz="397763">
              <a:defRPr sz="1700">
                <a:latin typeface="+mn-lt"/>
                <a:ea typeface="+mn-ea"/>
                <a:cs typeface="+mn-cs"/>
                <a:sym typeface="Helvetica"/>
              </a:defRPr>
            </a:pPr>
            <a:r>
              <a:t>5. 45% spend over RMB150 per year</a:t>
            </a:r>
          </a:p>
          <a:p>
            <a:pPr algn="l" defTabSz="397763">
              <a:defRPr sz="1700">
                <a:latin typeface="+mn-lt"/>
                <a:ea typeface="+mn-ea"/>
                <a:cs typeface="+mn-cs"/>
                <a:sym typeface="Helvetica"/>
              </a:defRPr>
            </a:pPr>
            <a:r>
              <a:t>6. 59% purchase each semester </a:t>
            </a:r>
          </a:p>
        </p:txBody>
      </p:sp>
      <p:sp>
        <p:nvSpPr>
          <p:cNvPr id="153" name="The business case"/>
          <p:cNvSpPr txBox="1"/>
          <p:nvPr/>
        </p:nvSpPr>
        <p:spPr>
          <a:xfrm>
            <a:off x="757028" y="148534"/>
            <a:ext cx="11861805" cy="170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lgn="l">
              <a:defRPr sz="4200">
                <a:latin typeface="Helvetica Neue Light"/>
                <a:ea typeface="Helvetica Neue Light"/>
                <a:cs typeface="Helvetica Neue Light"/>
                <a:sym typeface="Helvetica Neue Light"/>
              </a:defRPr>
            </a:lvl1pPr>
          </a:lstStyle>
          <a:p>
            <a:r>
              <a:t>3.	The current situation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descr="Image"/>
          <p:cNvPicPr>
            <a:picLocks noGrp="1" noChangeAspect="1"/>
          </p:cNvPicPr>
          <p:nvPr>
            <p:ph type="pic" idx="13"/>
          </p:nvPr>
        </p:nvPicPr>
        <p:blipFill>
          <a:blip r:embed="rId2">
            <a:extLst/>
          </a:blip>
          <a:stretch>
            <a:fillRect/>
          </a:stretch>
        </p:blipFill>
        <p:spPr>
          <a:xfrm>
            <a:off x="1434198" y="241300"/>
            <a:ext cx="10136404" cy="7594601"/>
          </a:xfrm>
          <a:prstGeom prst="rect">
            <a:avLst/>
          </a:prstGeom>
        </p:spPr>
      </p:pic>
      <p:sp>
        <p:nvSpPr>
          <p:cNvPr id="156" name="A demand for WAB merchandise  availability both on and offline."/>
          <p:cNvSpPr txBox="1">
            <a:spLocks noGrp="1"/>
          </p:cNvSpPr>
          <p:nvPr>
            <p:ph type="title"/>
          </p:nvPr>
        </p:nvSpPr>
        <p:spPr>
          <a:prstGeom prst="rect">
            <a:avLst/>
          </a:prstGeom>
        </p:spPr>
        <p:txBody>
          <a:bodyPr/>
          <a:lstStyle>
            <a:lvl1pPr defTabSz="484886">
              <a:defRPr sz="3400"/>
            </a:lvl1pPr>
          </a:lstStyle>
          <a:p>
            <a:r>
              <a:t>A demand for WAB merchandise  availability both on and offline.</a:t>
            </a:r>
          </a:p>
        </p:txBody>
      </p:sp>
      <p:sp>
        <p:nvSpPr>
          <p:cNvPr id="157" name="Survey with 100 respondents who responded to a general call to answer 10 questions."/>
          <p:cNvSpPr txBox="1">
            <a:spLocks noGrp="1"/>
          </p:cNvSpPr>
          <p:nvPr>
            <p:ph type="body" sz="quarter" idx="1"/>
          </p:nvPr>
        </p:nvSpPr>
        <p:spPr>
          <a:prstGeom prst="rect">
            <a:avLst/>
          </a:prstGeom>
        </p:spPr>
        <p:txBody>
          <a:bodyPr/>
          <a:lstStyle>
            <a:lvl1pPr defTabSz="315468">
              <a:lnSpc>
                <a:spcPct val="90000"/>
              </a:lnSpc>
              <a:defRPr sz="1400"/>
            </a:lvl1pPr>
          </a:lstStyle>
          <a:p>
            <a:r>
              <a:t>Survey with 100 respondents who responded to a general call to answer 10 questions. </a:t>
            </a:r>
          </a:p>
        </p:txBody>
      </p:sp>
      <p:sp>
        <p:nvSpPr>
          <p:cNvPr id="158" name="Rectangle 1"/>
          <p:cNvSpPr/>
          <p:nvPr/>
        </p:nvSpPr>
        <p:spPr>
          <a:xfrm>
            <a:off x="6613238" y="218791"/>
            <a:ext cx="4830619" cy="44703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l">
              <a:defRPr sz="1200">
                <a:latin typeface="+mn-lt"/>
                <a:ea typeface="+mn-ea"/>
                <a:cs typeface="+mn-cs"/>
                <a:sym typeface="Helvetica"/>
              </a:defRPr>
            </a:lvl1pPr>
          </a:lstStyle>
          <a:p>
            <a:r>
              <a:t>Are you familiar with the products that are available for purchase from the Tiger Den?</a:t>
            </a:r>
          </a:p>
        </p:txBody>
      </p:sp>
      <p:sp>
        <p:nvSpPr>
          <p:cNvPr id="159" name="Rectangle 6"/>
          <p:cNvSpPr/>
          <p:nvPr/>
        </p:nvSpPr>
        <p:spPr>
          <a:xfrm>
            <a:off x="6613238" y="4150926"/>
            <a:ext cx="4830619" cy="44703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l">
              <a:defRPr sz="1200">
                <a:latin typeface="+mn-lt"/>
                <a:ea typeface="+mn-ea"/>
                <a:cs typeface="+mn-cs"/>
                <a:sym typeface="Helvetica"/>
              </a:defRPr>
            </a:lvl1pPr>
          </a:lstStyle>
          <a:p>
            <a:r>
              <a:t>If the Tiger Den's products were available online with pictures and descriptions, would you visit the e-commerce site?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 descr="Image"/>
          <p:cNvPicPr>
            <a:picLocks noGrp="1" noChangeAspect="1"/>
          </p:cNvPicPr>
          <p:nvPr>
            <p:ph type="pic" idx="13"/>
          </p:nvPr>
        </p:nvPicPr>
        <p:blipFill>
          <a:blip r:embed="rId2">
            <a:extLst/>
          </a:blip>
          <a:stretch>
            <a:fillRect/>
          </a:stretch>
        </p:blipFill>
        <p:spPr>
          <a:xfrm>
            <a:off x="1558463" y="177800"/>
            <a:ext cx="9887874" cy="7594600"/>
          </a:xfrm>
          <a:prstGeom prst="rect">
            <a:avLst/>
          </a:prstGeom>
        </p:spPr>
      </p:pic>
      <p:sp>
        <p:nvSpPr>
          <p:cNvPr id="162" name="Tiger Den as key outlet for WAB apparel."/>
          <p:cNvSpPr txBox="1">
            <a:spLocks noGrp="1"/>
          </p:cNvSpPr>
          <p:nvPr>
            <p:ph type="title"/>
          </p:nvPr>
        </p:nvSpPr>
        <p:spPr>
          <a:prstGeom prst="rect">
            <a:avLst/>
          </a:prstGeom>
        </p:spPr>
        <p:txBody>
          <a:bodyPr/>
          <a:lstStyle/>
          <a:p>
            <a:r>
              <a:t>Tiger Den as key outlet for WAB apparel.</a:t>
            </a:r>
          </a:p>
        </p:txBody>
      </p:sp>
      <p:sp>
        <p:nvSpPr>
          <p:cNvPr id="163" name="120 responded, only 100 answers shown due to software license restrictions."/>
          <p:cNvSpPr txBox="1">
            <a:spLocks noGrp="1"/>
          </p:cNvSpPr>
          <p:nvPr>
            <p:ph type="body" sz="quarter" idx="1"/>
          </p:nvPr>
        </p:nvSpPr>
        <p:spPr>
          <a:prstGeom prst="rect">
            <a:avLst/>
          </a:prstGeom>
        </p:spPr>
        <p:txBody>
          <a:bodyPr/>
          <a:lstStyle>
            <a:lvl1pPr defTabSz="315468">
              <a:lnSpc>
                <a:spcPct val="90000"/>
              </a:lnSpc>
              <a:defRPr sz="1400"/>
            </a:lvl1pPr>
          </a:lstStyle>
          <a:p>
            <a:r>
              <a:t>120 responded, only 100 answers shown due to software license restrictions.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TigerSharksLogo.jpg" descr="TigerSharksLogo.jpg"/>
          <p:cNvPicPr>
            <a:picLocks noGrp="1" noChangeAspect="1"/>
          </p:cNvPicPr>
          <p:nvPr>
            <p:ph type="pic" idx="13"/>
          </p:nvPr>
        </p:nvPicPr>
        <p:blipFill>
          <a:blip r:embed="rId2">
            <a:extLst/>
          </a:blip>
          <a:srcRect l="1953"/>
          <a:stretch>
            <a:fillRect/>
          </a:stretch>
        </p:blipFill>
        <p:spPr>
          <a:xfrm>
            <a:off x="520700" y="2499453"/>
            <a:ext cx="1657540" cy="1281553"/>
          </a:xfrm>
          <a:prstGeom prst="rect">
            <a:avLst/>
          </a:prstGeom>
        </p:spPr>
      </p:pic>
      <p:sp>
        <p:nvSpPr>
          <p:cNvPr id="166" name="Merchandise"/>
          <p:cNvSpPr txBox="1">
            <a:spLocks noGrp="1"/>
          </p:cNvSpPr>
          <p:nvPr>
            <p:ph type="title"/>
          </p:nvPr>
        </p:nvSpPr>
        <p:spPr>
          <a:xfrm>
            <a:off x="571500" y="330200"/>
            <a:ext cx="5930900" cy="1397000"/>
          </a:xfrm>
          <a:prstGeom prst="rect">
            <a:avLst/>
          </a:prstGeom>
        </p:spPr>
        <p:txBody>
          <a:bodyPr/>
          <a:lstStyle/>
          <a:p>
            <a:r>
              <a:t> WAB Tiger Merchandise</a:t>
            </a:r>
          </a:p>
        </p:txBody>
      </p:sp>
      <p:sp>
        <p:nvSpPr>
          <p:cNvPr id="167" name="Sell existing and new WAB related goods &amp; services.…"/>
          <p:cNvSpPr txBox="1">
            <a:spLocks noGrp="1"/>
          </p:cNvSpPr>
          <p:nvPr>
            <p:ph type="body" sz="half" idx="1"/>
          </p:nvPr>
        </p:nvSpPr>
        <p:spPr>
          <a:xfrm>
            <a:off x="466587" y="4305432"/>
            <a:ext cx="6140726" cy="4827490"/>
          </a:xfrm>
          <a:prstGeom prst="rect">
            <a:avLst/>
          </a:prstGeom>
        </p:spPr>
        <p:txBody>
          <a:bodyPr/>
          <a:lstStyle/>
          <a:p>
            <a:pPr marL="0" indent="0" defTabSz="502412">
              <a:spcBef>
                <a:spcPts val="2500"/>
              </a:spcBef>
              <a:buSzTx/>
              <a:buNone/>
              <a:defRPr sz="2200"/>
            </a:pPr>
            <a:r>
              <a:t>Currently the store sells: </a:t>
            </a:r>
          </a:p>
          <a:p>
            <a:pPr marL="0" indent="0" defTabSz="502412">
              <a:spcBef>
                <a:spcPts val="2500"/>
              </a:spcBef>
              <a:buSzTx/>
              <a:buNone/>
              <a:defRPr sz="2200"/>
            </a:pPr>
            <a:r>
              <a:t>- WABX apparel</a:t>
            </a:r>
          </a:p>
          <a:p>
            <a:pPr marL="0" indent="0" defTabSz="502412">
              <a:spcBef>
                <a:spcPts val="2500"/>
              </a:spcBef>
              <a:buSzTx/>
              <a:buNone/>
              <a:defRPr sz="2200"/>
            </a:pPr>
            <a:r>
              <a:t>- WAB marketing stock</a:t>
            </a:r>
          </a:p>
          <a:p>
            <a:pPr marL="0" indent="0" defTabSz="502412">
              <a:spcBef>
                <a:spcPts val="2500"/>
              </a:spcBef>
              <a:buSzTx/>
              <a:buNone/>
              <a:defRPr sz="2200"/>
            </a:pPr>
            <a:r>
              <a:t>- Tiger Den developed products </a:t>
            </a:r>
          </a:p>
          <a:p>
            <a:pPr marL="0" indent="0" defTabSz="502412">
              <a:spcBef>
                <a:spcPts val="2500"/>
              </a:spcBef>
              <a:buSzTx/>
              <a:buNone/>
              <a:defRPr sz="2200"/>
            </a:pPr>
            <a:r>
              <a:t>- Student developed products</a:t>
            </a:r>
          </a:p>
          <a:p>
            <a:pPr marL="0" indent="0" defTabSz="502412">
              <a:spcBef>
                <a:spcPts val="2500"/>
              </a:spcBef>
              <a:buSzTx/>
              <a:buNone/>
              <a:defRPr sz="2200"/>
            </a:pPr>
            <a:r>
              <a:t>- Cambridge Masks</a:t>
            </a:r>
          </a:p>
          <a:p>
            <a:pPr marL="0" indent="0" defTabSz="502412">
              <a:spcBef>
                <a:spcPts val="2500"/>
              </a:spcBef>
              <a:buSzTx/>
              <a:buNone/>
              <a:defRPr sz="2200"/>
            </a:pPr>
            <a:r>
              <a:t>- Miscellaneous items e.g. keyboard covers, USB, school supplies, lanyard</a:t>
            </a:r>
          </a:p>
        </p:txBody>
      </p:sp>
      <p:pic>
        <p:nvPicPr>
          <p:cNvPr id="168" name="WABtiger.jpg" descr="WABtiger.jpg"/>
          <p:cNvPicPr>
            <a:picLocks noChangeAspect="1"/>
          </p:cNvPicPr>
          <p:nvPr/>
        </p:nvPicPr>
        <p:blipFill>
          <a:blip r:embed="rId3">
            <a:extLst/>
          </a:blip>
          <a:stretch>
            <a:fillRect/>
          </a:stretch>
        </p:blipFill>
        <p:spPr>
          <a:xfrm>
            <a:off x="2742926" y="2375499"/>
            <a:ext cx="2690719" cy="1281634"/>
          </a:xfrm>
          <a:prstGeom prst="rect">
            <a:avLst/>
          </a:prstGeom>
          <a:ln w="12700">
            <a:miter lim="400000"/>
          </a:ln>
        </p:spPr>
      </p:pic>
      <p:sp>
        <p:nvSpPr>
          <p:cNvPr id="169" name="Sell existing and new WAB related goods &amp; services.…"/>
          <p:cNvSpPr txBox="1"/>
          <p:nvPr/>
        </p:nvSpPr>
        <p:spPr>
          <a:xfrm>
            <a:off x="6181587" y="4153032"/>
            <a:ext cx="6140726" cy="48274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344676">
              <a:spcBef>
                <a:spcPts val="1700"/>
              </a:spcBef>
              <a:defRPr sz="1500">
                <a:solidFill>
                  <a:srgbClr val="747474"/>
                </a:solidFill>
              </a:defRPr>
            </a:pPr>
            <a:r>
              <a:t>Survey respondents also requested:(no order)</a:t>
            </a:r>
          </a:p>
          <a:p>
            <a:pPr marL="153803" indent="-153803" algn="l" defTabSz="344676">
              <a:spcBef>
                <a:spcPts val="1700"/>
              </a:spcBef>
              <a:buSzPct val="100000"/>
              <a:buChar char="-"/>
              <a:defRPr sz="1500">
                <a:solidFill>
                  <a:srgbClr val="747474"/>
                </a:solidFill>
              </a:defRPr>
            </a:pPr>
            <a:r>
              <a:t>Umbrellas, decorations, decals. Folders. Highlighters. Caps. Wab polo tees, boxer shorts, tiger shark swimming trousers, T-shirt, socks, schoolbag, mac notebook cover, red fleece WAB blanket, pencil bag, WAB swimwear, WAB beanie for adults, USB’s, caps, coasters, drink coolers: the things you put your bottles or cans in to keep cool. Car stickers (bumper) screen shades for your car when parked, stationary, computer mouse, kites, vacuum mugs, posters, sports equipment, phone cases, battery packs, kit bags, re useable linen bags for shopping, elastic shoe laces, healthy snacks (granola bars), naming pen or pencils, merchandise for birthday presents, books, Winter Jacket, Stationary , toys,baggage tag, iPad covers.  </a:t>
            </a:r>
          </a:p>
          <a:p>
            <a:pPr marL="153803" indent="-153803" algn="l" defTabSz="344676">
              <a:spcBef>
                <a:spcPts val="1700"/>
              </a:spcBef>
              <a:buSzPct val="100000"/>
              <a:buChar char="-"/>
              <a:defRPr sz="1500">
                <a:solidFill>
                  <a:srgbClr val="747474"/>
                </a:solidFill>
              </a:defRPr>
            </a:pPr>
            <a:r>
              <a:t>And…</a:t>
            </a:r>
          </a:p>
          <a:p>
            <a:pPr algn="l" defTabSz="269747">
              <a:defRPr sz="1100">
                <a:solidFill>
                  <a:srgbClr val="333E48"/>
                </a:solidFill>
                <a:latin typeface="+mn-lt"/>
                <a:ea typeface="+mn-ea"/>
                <a:cs typeface="+mn-cs"/>
                <a:sym typeface="Helvetica"/>
              </a:defRPr>
            </a:pPr>
            <a:r>
              <a:t>As a shop for all grades,I think we should have items according to them. And I think we should be better equipped. And one of the opinions of many is that the red notebook with the WABlogo is too expensive.</a:t>
            </a:r>
          </a:p>
          <a:p>
            <a:pPr algn="l" defTabSz="269747">
              <a:defRPr sz="1100">
                <a:solidFill>
                  <a:srgbClr val="333E48"/>
                </a:solidFill>
                <a:latin typeface="+mn-lt"/>
                <a:ea typeface="+mn-ea"/>
                <a:cs typeface="+mn-cs"/>
                <a:sym typeface="Helvetica"/>
              </a:defRPr>
            </a:pPr>
            <a:r>
              <a:t>The old style thicker WAB PE pants for boys were very comfy in winter. New style (with tightening elastic at waist) are much less comfy. Black Lunch/snack box zippers break too easily.</a:t>
            </a:r>
          </a:p>
        </p:txBody>
      </p:sp>
    </p:spTree>
  </p:cSld>
  <p:clrMapOvr>
    <a:masterClrMapping/>
  </p:clrMapOvr>
  <p:transition spd="med"/>
</p:sld>
</file>

<file path=ppt/theme/theme1.xml><?xml version="1.0" encoding="utf-8"?>
<a:theme xmlns:a="http://schemas.openxmlformats.org/drawingml/2006/main"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a:ea typeface="Helvetica"/>
        <a:cs typeface="Helvetica"/>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a:ea typeface="Helvetica Neue"/>
        <a:cs typeface="Helvetica Neue"/>
      </a:majorFont>
      <a:minorFont>
        <a:latin typeface="Helvetica"/>
        <a:ea typeface="Helvetica"/>
        <a:cs typeface="Helvetica"/>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TotalTime>
  <Words>1441</Words>
  <Application>Microsoft Office PowerPoint</Application>
  <PresentationFormat>Custom</PresentationFormat>
  <Paragraphs>359</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Helvetica Neue</vt:lpstr>
      <vt:lpstr>Helvetica Neue Light</vt:lpstr>
      <vt:lpstr>Helvetica Neue Medium</vt:lpstr>
      <vt:lpstr>PingFang TC Semibold</vt:lpstr>
      <vt:lpstr>Arial</vt:lpstr>
      <vt:lpstr>Century Gothic</vt:lpstr>
      <vt:lpstr>Helvetica</vt:lpstr>
      <vt:lpstr>ModernPortfolio</vt:lpstr>
      <vt:lpstr> WAB Tiger Commerce </vt:lpstr>
      <vt:lpstr>1.  Current situation</vt:lpstr>
      <vt:lpstr>PowerPoint Presentation</vt:lpstr>
      <vt:lpstr>2. Objectives</vt:lpstr>
      <vt:lpstr>Target customers</vt:lpstr>
      <vt:lpstr>1. 71% of respondents have visited the Tiger Den. 2. 9% say that they are a ‘great deal’ familiar with the products available  3. 63% have made purchases from the Tiger Den. 4. 38% would definitely make a purchase online 5. 45% spend over RMB150 per year 6. 59% purchase each semester </vt:lpstr>
      <vt:lpstr>A demand for WAB merchandise  availability both on and offline.</vt:lpstr>
      <vt:lpstr>Tiger Den as key outlet for WAB apparel.</vt:lpstr>
      <vt:lpstr> WAB Tiger Merchandise</vt:lpstr>
      <vt:lpstr>WABX Merchandise</vt:lpstr>
      <vt:lpstr>Easy to find the shop</vt:lpstr>
      <vt:lpstr>PowerPoint Presentation</vt:lpstr>
      <vt:lpstr>Inventory &amp; logistics management</vt:lpstr>
      <vt:lpstr>Merchandise Categories</vt:lpstr>
      <vt:lpstr>Features to consider</vt:lpstr>
      <vt:lpstr>Technology overview </vt:lpstr>
      <vt:lpstr>Technology process overview Tiger Den (before)</vt:lpstr>
      <vt:lpstr>Technology process overview Tiger Den (after)</vt:lpstr>
      <vt:lpstr>User Permission Profiles</vt:lpstr>
      <vt:lpstr>5. Legal</vt:lpstr>
      <vt:lpstr>Business model</vt:lpstr>
      <vt:lpstr>6. Finance</vt:lpstr>
      <vt:lpstr>PowerPoint Presentation</vt:lpstr>
      <vt:lpstr>Cash Flows</vt:lpstr>
      <vt:lpstr>7. Promotion / marketing</vt:lpstr>
      <vt:lpstr>8. Workflow</vt:lpstr>
      <vt:lpstr>8. Workflow : Order Received</vt:lpstr>
      <vt:lpstr>8. Workflow</vt:lpstr>
      <vt:lpstr>8. Workflow</vt:lpstr>
      <vt:lpstr>8. Workflow : Order Fulfillment</vt:lpstr>
      <vt:lpstr>Timeline</vt:lpstr>
      <vt:lpstr>PowerPoint Presentation</vt:lpstr>
      <vt:lpstr> WAB Tiger Commerce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WAB Tiger Commerce</dc:title>
  <dc:creator>Rob Hackett</dc:creator>
  <cp:lastModifiedBy>Hackett Rob</cp:lastModifiedBy>
  <cp:revision>6</cp:revision>
  <dcterms:modified xsi:type="dcterms:W3CDTF">2018-11-05T05:49:51Z</dcterms:modified>
</cp:coreProperties>
</file>